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7"/>
  </p:notesMasterIdLst>
  <p:sldIdLst>
    <p:sldId id="256" r:id="rId2"/>
    <p:sldId id="296" r:id="rId3"/>
    <p:sldId id="295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9" r:id="rId14"/>
    <p:sldId id="270" r:id="rId15"/>
    <p:sldId id="292" r:id="rId16"/>
    <p:sldId id="293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2" r:id="rId25"/>
    <p:sldId id="280" r:id="rId26"/>
    <p:sldId id="283" r:id="rId27"/>
    <p:sldId id="281" r:id="rId28"/>
    <p:sldId id="284" r:id="rId29"/>
    <p:sldId id="285" r:id="rId30"/>
    <p:sldId id="288" r:id="rId31"/>
    <p:sldId id="286" r:id="rId32"/>
    <p:sldId id="287" r:id="rId33"/>
    <p:sldId id="294" r:id="rId34"/>
    <p:sldId id="289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66CC"/>
    <a:srgbClr val="D71BCE"/>
    <a:srgbClr val="99FF33"/>
    <a:srgbClr val="00FF00"/>
    <a:srgbClr val="33CC33"/>
    <a:srgbClr val="FB592D"/>
    <a:srgbClr val="0000FF"/>
    <a:srgbClr val="009900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4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AD6CB-93A2-4CEF-A8D5-00145442C508}" type="datetimeFigureOut">
              <a:rPr lang="ru-RU" smtClean="0"/>
              <a:pPr/>
              <a:t>16.12.2009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9C8BB-588D-4B63-A8F3-3A3346A04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9C8BB-588D-4B63-A8F3-3A3346A0459E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F522799-4146-445D-87CD-D4C37E3C821B}" type="datetimeFigureOut">
              <a:rPr lang="ru-RU" smtClean="0"/>
              <a:pPr/>
              <a:t>16.12.2009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E0C22B1-C3A5-46D1-B756-661E36C17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2799-4146-445D-87CD-D4C37E3C821B}" type="datetimeFigureOut">
              <a:rPr lang="ru-RU" smtClean="0"/>
              <a:pPr/>
              <a:t>16.12.2009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C22B1-C3A5-46D1-B756-661E36C17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2799-4146-445D-87CD-D4C37E3C821B}" type="datetimeFigureOut">
              <a:rPr lang="ru-RU" smtClean="0"/>
              <a:pPr/>
              <a:t>16.12.2009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C22B1-C3A5-46D1-B756-661E36C17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522799-4146-445D-87CD-D4C37E3C821B}" type="datetimeFigureOut">
              <a:rPr lang="ru-RU" smtClean="0"/>
              <a:pPr/>
              <a:t>16.12.2009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E0C22B1-C3A5-46D1-B756-661E36C17B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F522799-4146-445D-87CD-D4C37E3C821B}" type="datetimeFigureOut">
              <a:rPr lang="ru-RU" smtClean="0"/>
              <a:pPr/>
              <a:t>16.12.2009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E0C22B1-C3A5-46D1-B756-661E36C17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2799-4146-445D-87CD-D4C37E3C821B}" type="datetimeFigureOut">
              <a:rPr lang="ru-RU" smtClean="0"/>
              <a:pPr/>
              <a:t>16.12.2009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C22B1-C3A5-46D1-B756-661E36C17B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2799-4146-445D-87CD-D4C37E3C821B}" type="datetimeFigureOut">
              <a:rPr lang="ru-RU" smtClean="0"/>
              <a:pPr/>
              <a:t>16.12.2009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C22B1-C3A5-46D1-B756-661E36C17B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522799-4146-445D-87CD-D4C37E3C821B}" type="datetimeFigureOut">
              <a:rPr lang="ru-RU" smtClean="0"/>
              <a:pPr/>
              <a:t>16.12.2009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0C22B1-C3A5-46D1-B756-661E36C17B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2799-4146-445D-87CD-D4C37E3C821B}" type="datetimeFigureOut">
              <a:rPr lang="ru-RU" smtClean="0"/>
              <a:pPr/>
              <a:t>16.12.2009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C22B1-C3A5-46D1-B756-661E36C17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522799-4146-445D-87CD-D4C37E3C821B}" type="datetimeFigureOut">
              <a:rPr lang="ru-RU" smtClean="0"/>
              <a:pPr/>
              <a:t>16.12.2009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E0C22B1-C3A5-46D1-B756-661E36C17B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522799-4146-445D-87CD-D4C37E3C821B}" type="datetimeFigureOut">
              <a:rPr lang="ru-RU" smtClean="0"/>
              <a:pPr/>
              <a:t>16.12.2009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0C22B1-C3A5-46D1-B756-661E36C17B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F522799-4146-445D-87CD-D4C37E3C821B}" type="datetimeFigureOut">
              <a:rPr lang="ru-RU" smtClean="0"/>
              <a:pPr/>
              <a:t>16.12.2009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E0C22B1-C3A5-46D1-B756-661E36C17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med">
    <p:newsflash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60;&#1077;&#1089;&#1090;&#1080;&#1074;&#1072;&#1083;&#1100;%20&#1084;&#1077;&#1076;&#1080;&#1072;&#1091;&#1088;&#1086;&#1082;&#1086;&#1074;\solnet-ee-podari.mid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26.png"/><Relationship Id="rId7" Type="http://schemas.openxmlformats.org/officeDocument/2006/relationships/image" Target="../media/image3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22.gif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4.gif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6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6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66.gif"/><Relationship Id="rId4" Type="http://schemas.openxmlformats.org/officeDocument/2006/relationships/image" Target="../media/image65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26.png"/><Relationship Id="rId7" Type="http://schemas.openxmlformats.org/officeDocument/2006/relationships/image" Target="../media/image67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66.gif"/><Relationship Id="rId4" Type="http://schemas.openxmlformats.org/officeDocument/2006/relationships/image" Target="../media/image65.gif"/><Relationship Id="rId9" Type="http://schemas.openxmlformats.org/officeDocument/2006/relationships/image" Target="../media/image6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2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2.gif"/><Relationship Id="rId7" Type="http://schemas.openxmlformats.org/officeDocument/2006/relationships/image" Target="../media/image73.jpeg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2.pn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63.png"/><Relationship Id="rId7" Type="http://schemas.openxmlformats.org/officeDocument/2006/relationships/image" Target="../media/image7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gif"/><Relationship Id="rId5" Type="http://schemas.openxmlformats.org/officeDocument/2006/relationships/image" Target="../media/image75.gif"/><Relationship Id="rId4" Type="http://schemas.openxmlformats.org/officeDocument/2006/relationships/image" Target="../media/image74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81.jpeg"/><Relationship Id="rId3" Type="http://schemas.openxmlformats.org/officeDocument/2006/relationships/image" Target="../media/image63.png"/><Relationship Id="rId7" Type="http://schemas.openxmlformats.org/officeDocument/2006/relationships/image" Target="../media/image77.gif"/><Relationship Id="rId12" Type="http://schemas.openxmlformats.org/officeDocument/2006/relationships/image" Target="../media/image8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gif"/><Relationship Id="rId11" Type="http://schemas.openxmlformats.org/officeDocument/2006/relationships/image" Target="../media/image79.jpeg"/><Relationship Id="rId5" Type="http://schemas.openxmlformats.org/officeDocument/2006/relationships/image" Target="../media/image75.gif"/><Relationship Id="rId10" Type="http://schemas.openxmlformats.org/officeDocument/2006/relationships/image" Target="../media/image78.gif"/><Relationship Id="rId4" Type="http://schemas.openxmlformats.org/officeDocument/2006/relationships/image" Target="../media/image74.gif"/><Relationship Id="rId9" Type="http://schemas.openxmlformats.org/officeDocument/2006/relationships/image" Target="../media/image38.gif"/><Relationship Id="rId14" Type="http://schemas.openxmlformats.org/officeDocument/2006/relationships/image" Target="../media/image69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86.jpeg"/><Relationship Id="rId3" Type="http://schemas.openxmlformats.org/officeDocument/2006/relationships/image" Target="../media/image80.jpeg"/><Relationship Id="rId7" Type="http://schemas.openxmlformats.org/officeDocument/2006/relationships/image" Target="../media/image29.jpeg"/><Relationship Id="rId12" Type="http://schemas.openxmlformats.org/officeDocument/2006/relationships/image" Target="../media/image85.jpeg"/><Relationship Id="rId2" Type="http://schemas.openxmlformats.org/officeDocument/2006/relationships/image" Target="../media/image2.gif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11" Type="http://schemas.openxmlformats.org/officeDocument/2006/relationships/image" Target="../media/image84.jpeg"/><Relationship Id="rId5" Type="http://schemas.openxmlformats.org/officeDocument/2006/relationships/image" Target="../media/image69.gif"/><Relationship Id="rId15" Type="http://schemas.openxmlformats.org/officeDocument/2006/relationships/image" Target="../media/image61.png"/><Relationship Id="rId10" Type="http://schemas.openxmlformats.org/officeDocument/2006/relationships/image" Target="../media/image83.jpeg"/><Relationship Id="rId4" Type="http://schemas.openxmlformats.org/officeDocument/2006/relationships/image" Target="../media/image79.jpeg"/><Relationship Id="rId9" Type="http://schemas.openxmlformats.org/officeDocument/2006/relationships/image" Target="../media/image82.gif"/><Relationship Id="rId1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2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gif"/><Relationship Id="rId7" Type="http://schemas.openxmlformats.org/officeDocument/2006/relationships/image" Target="../media/image6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61.png"/><Relationship Id="rId4" Type="http://schemas.openxmlformats.org/officeDocument/2006/relationships/image" Target="../media/image9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4.jpeg"/><Relationship Id="rId7" Type="http://schemas.openxmlformats.org/officeDocument/2006/relationships/image" Target="../media/image19.gif"/><Relationship Id="rId12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11" Type="http://schemas.openxmlformats.org/officeDocument/2006/relationships/image" Target="../media/image23.gif"/><Relationship Id="rId5" Type="http://schemas.openxmlformats.org/officeDocument/2006/relationships/image" Target="../media/image17.gif"/><Relationship Id="rId10" Type="http://schemas.openxmlformats.org/officeDocument/2006/relationships/image" Target="../media/image22.gif"/><Relationship Id="rId4" Type="http://schemas.openxmlformats.org/officeDocument/2006/relationships/image" Target="../media/image16.gif"/><Relationship Id="rId9" Type="http://schemas.openxmlformats.org/officeDocument/2006/relationships/image" Target="../media/image2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1643102" y="2000236"/>
            <a:ext cx="4143396" cy="428628"/>
          </a:xfrm>
        </p:spPr>
        <p:txBody>
          <a:bodyPr>
            <a:noAutofit/>
            <a:scene3d>
              <a:camera prst="orthographicFront">
                <a:rot lat="0" lon="20999997" rev="0"/>
              </a:camera>
              <a:lightRig rig="threePt" dir="t"/>
            </a:scene3d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Окружающий мир 1 класс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5140" y="5715016"/>
            <a:ext cx="2243110" cy="1142984"/>
          </a:xfrm>
        </p:spPr>
        <p:txBody>
          <a:bodyPr>
            <a:noAutofit/>
          </a:bodyPr>
          <a:lstStyle/>
          <a:p>
            <a:pPr algn="ctr"/>
            <a:r>
              <a:rPr lang="ru-RU" sz="1200" dirty="0" smtClean="0"/>
              <a:t> </a:t>
            </a:r>
          </a:p>
          <a:p>
            <a:pPr algn="r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Автор - учитель </a:t>
            </a:r>
          </a:p>
          <a:p>
            <a:pPr algn="r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МОУ Алешковской СОШ </a:t>
            </a:r>
          </a:p>
          <a:p>
            <a:pPr algn="r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Попкова Т.В.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886" y="1357298"/>
            <a:ext cx="7358114" cy="2585323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isometricOffAxis1Right"/>
              <a:lightRig rig="glow" dir="tl">
                <a:rot lat="0" lon="0" rev="5400000"/>
              </a:lightRig>
            </a:scene3d>
            <a:sp3d extrusionH="57150" contourW="12700">
              <a:bevelT w="25400" h="25400" prst="relaxedInse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Почему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нужно  </a:t>
            </a: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есть  много </a:t>
            </a:r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овощей</a:t>
            </a:r>
            <a:r>
              <a:rPr lang="ru-RU" sz="5400" b="1" dirty="0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</a:t>
            </a:r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фруктов</a:t>
            </a: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J0095690.GIF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720" y="4071942"/>
            <a:ext cx="390525" cy="2500306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 cstate="print">
            <a:clrChange>
              <a:clrFrom>
                <a:srgbClr val="EBE1E9"/>
              </a:clrFrom>
              <a:clrTo>
                <a:srgbClr val="EBE1E9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5143504" y="3857628"/>
            <a:ext cx="292895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>
            <a:clrChange>
              <a:clrFrom>
                <a:srgbClr val="F2E8F0"/>
              </a:clrFrom>
              <a:clrTo>
                <a:srgbClr val="F2E8F0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1857356" y="214290"/>
            <a:ext cx="22860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olnet-ee-podari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1357290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newsflash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3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3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300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5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15304" cy="1428760"/>
          </a:xfrm>
          <a:prstGeom prst="wedgeRoundRectCallout">
            <a:avLst>
              <a:gd name="adj1" fmla="val 7502"/>
              <a:gd name="adj2" fmla="val 9226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Интересно, кто из них фрукт, а кто овощ?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>
            <a:clrChange>
              <a:clrFrom>
                <a:srgbClr val="E9E6DF"/>
              </a:clrFrom>
              <a:clrTo>
                <a:srgbClr val="E9E6DF">
                  <a:alpha val="0"/>
                </a:srgbClr>
              </a:clrTo>
            </a:clrChange>
            <a:lum bright="-10000" contrast="30000"/>
          </a:blip>
          <a:srcRect l="4480"/>
          <a:stretch>
            <a:fillRect/>
          </a:stretch>
        </p:blipFill>
        <p:spPr bwMode="auto">
          <a:xfrm>
            <a:off x="6572264" y="4857760"/>
            <a:ext cx="1869151" cy="184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34707" t="18870" r="42074" b="40395"/>
          <a:stretch>
            <a:fillRect/>
          </a:stretch>
        </p:blipFill>
        <p:spPr bwMode="auto">
          <a:xfrm flipH="1">
            <a:off x="3929058" y="2428868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2285984" y="4357694"/>
            <a:ext cx="4143404" cy="1857388"/>
          </a:xfrm>
          <a:prstGeom prst="wedgeRoundRectCallout">
            <a:avLst>
              <a:gd name="adj1" fmla="val 57900"/>
              <a:gd name="adj2" fmla="val -276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 ты попробуй-ка их на  вкус.  А затем сравни, где они растут.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яблок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2500306"/>
            <a:ext cx="2428892" cy="1538298"/>
          </a:xfrm>
          <a:prstGeom prst="rect">
            <a:avLst/>
          </a:prstGeom>
        </p:spPr>
      </p:pic>
      <p:pic>
        <p:nvPicPr>
          <p:cNvPr id="7" name="Рисунок 6" descr="огурец.jpg"/>
          <p:cNvPicPr>
            <a:picLocks noChangeAspect="1"/>
          </p:cNvPicPr>
          <p:nvPr/>
        </p:nvPicPr>
        <p:blipFill>
          <a:blip r:embed="rId5"/>
          <a:srcRect r="24062"/>
          <a:stretch>
            <a:fillRect/>
          </a:stretch>
        </p:blipFill>
        <p:spPr>
          <a:xfrm rot="5400000">
            <a:off x="6124319" y="2090995"/>
            <a:ext cx="1681707" cy="2214578"/>
          </a:xfrm>
          <a:prstGeom prst="rect">
            <a:avLst/>
          </a:prstGeom>
        </p:spPr>
      </p:pic>
      <p:pic>
        <p:nvPicPr>
          <p:cNvPr id="9" name="Рисунок 8" descr="J0095690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428604"/>
            <a:ext cx="390525" cy="28575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7999">
              <a:schemeClr val="bg2">
                <a:lumMod val="60000"/>
                <a:lumOff val="40000"/>
              </a:schemeClr>
            </a:gs>
            <a:gs pos="36000">
              <a:schemeClr val="accent3">
                <a:lumMod val="40000"/>
                <a:lumOff val="60000"/>
              </a:schemeClr>
            </a:gs>
            <a:gs pos="61000">
              <a:schemeClr val="bg2">
                <a:lumMod val="40000"/>
                <a:lumOff val="60000"/>
              </a:schemeClr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500174"/>
            <a:ext cx="2071702" cy="50006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/>
              <a:t>Овощи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72066" y="1428736"/>
            <a:ext cx="214314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Фрукты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2500306"/>
            <a:ext cx="2071702" cy="830997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Обычно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несладкие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942" y="2500306"/>
            <a:ext cx="192882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Обычно</a:t>
            </a:r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сладкие</a:t>
            </a:r>
            <a:endParaRPr lang="ru-RU" sz="2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 descr="J009569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428604"/>
            <a:ext cx="390525" cy="2857500"/>
          </a:xfrm>
          <a:prstGeom prst="rect">
            <a:avLst/>
          </a:prstGeom>
        </p:spPr>
      </p:pic>
      <p:pic>
        <p:nvPicPr>
          <p:cNvPr id="10" name="Содержимое 3"/>
          <p:cNvPicPr>
            <a:picLocks noGrp="1"/>
          </p:cNvPicPr>
          <p:nvPr>
            <p:ph sz="quarter" idx="1"/>
          </p:nvPr>
        </p:nvPicPr>
        <p:blipFill>
          <a:blip r:embed="rId3">
            <a:clrChange>
              <a:clrFrom>
                <a:srgbClr val="E9E6DF"/>
              </a:clrFrom>
              <a:clrTo>
                <a:srgbClr val="E9E6DF">
                  <a:alpha val="0"/>
                </a:srgbClr>
              </a:clrTo>
            </a:clrChange>
            <a:lum bright="-10000" contrast="30000"/>
          </a:blip>
          <a:srcRect l="4480"/>
          <a:stretch>
            <a:fillRect/>
          </a:stretch>
        </p:blipFill>
        <p:spPr bwMode="auto">
          <a:xfrm flipH="1">
            <a:off x="357158" y="0"/>
            <a:ext cx="1869151" cy="184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ьная выноска 10"/>
          <p:cNvSpPr/>
          <p:nvPr/>
        </p:nvSpPr>
        <p:spPr>
          <a:xfrm>
            <a:off x="3000364" y="214290"/>
            <a:ext cx="4643470" cy="1071570"/>
          </a:xfrm>
          <a:prstGeom prst="wedgeEllipseCallout">
            <a:avLst>
              <a:gd name="adj1" fmla="val -64693"/>
              <a:gd name="adj2" fmla="val -2053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Вот  в чём их отличие: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" name="Рисунок 17" descr="огурец.jpg"/>
          <p:cNvPicPr>
            <a:picLocks noChangeAspect="1"/>
          </p:cNvPicPr>
          <p:nvPr/>
        </p:nvPicPr>
        <p:blipFill>
          <a:blip r:embed="rId4"/>
          <a:srcRect r="24062"/>
          <a:stretch>
            <a:fillRect/>
          </a:stretch>
        </p:blipFill>
        <p:spPr>
          <a:xfrm rot="5400000">
            <a:off x="826079" y="1817071"/>
            <a:ext cx="705232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Стрелка вниз 18"/>
          <p:cNvSpPr/>
          <p:nvPr/>
        </p:nvSpPr>
        <p:spPr>
          <a:xfrm>
            <a:off x="2714612" y="2071678"/>
            <a:ext cx="357190" cy="35719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2714612" y="3429000"/>
            <a:ext cx="357190" cy="571504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000760" y="2071678"/>
            <a:ext cx="357190" cy="42862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000760" y="3429000"/>
            <a:ext cx="357190" cy="500066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/>
          <p:nvPr/>
        </p:nvPicPr>
        <p:blipFill>
          <a:blip r:embed="rId5">
            <a:clrChange>
              <a:clrFrom>
                <a:srgbClr val="F9E1EE"/>
              </a:clrFrom>
              <a:clrTo>
                <a:srgbClr val="F9E1EE">
                  <a:alpha val="0"/>
                </a:srgbClr>
              </a:clrTo>
            </a:clrChange>
            <a:lum bright="-10000" contrast="20000"/>
          </a:blip>
          <a:srcRect l="6266" r="3919" b="6078"/>
          <a:stretch>
            <a:fillRect/>
          </a:stretch>
        </p:blipFill>
        <p:spPr bwMode="auto">
          <a:xfrm>
            <a:off x="1285852" y="4000504"/>
            <a:ext cx="307183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71736" y="6072206"/>
            <a:ext cx="178595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 огороде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4" name="Рисунок 23"/>
          <p:cNvPicPr/>
          <p:nvPr/>
        </p:nvPicPr>
        <p:blipFill>
          <a:blip r:embed="rId6">
            <a:clrChange>
              <a:clrFrom>
                <a:srgbClr val="F4EAF2"/>
              </a:clrFrom>
              <a:clrTo>
                <a:srgbClr val="F4EAF2">
                  <a:alpha val="0"/>
                </a:srgbClr>
              </a:clrTo>
            </a:clrChange>
            <a:lum bright="-30000" contrast="20000"/>
          </a:blip>
          <a:srcRect l="6010" t="4933" r="3837" b="6790"/>
          <a:stretch>
            <a:fillRect/>
          </a:stretch>
        </p:blipFill>
        <p:spPr bwMode="auto">
          <a:xfrm>
            <a:off x="4786314" y="4000504"/>
            <a:ext cx="321471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86314" y="4000504"/>
            <a:ext cx="128588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В саду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5" name="Рисунок 24" descr="яблоки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6644" y="2071678"/>
            <a:ext cx="1143008" cy="723905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7999">
              <a:schemeClr val="bg2">
                <a:lumMod val="40000"/>
                <a:lumOff val="60000"/>
              </a:schemeClr>
            </a:gs>
            <a:gs pos="36000">
              <a:schemeClr val="accent3">
                <a:lumMod val="60000"/>
                <a:lumOff val="40000"/>
              </a:schemeClr>
            </a:gs>
            <a:gs pos="61000">
              <a:schemeClr val="bg2">
                <a:lumMod val="40000"/>
                <a:lumOff val="60000"/>
              </a:schemeClr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>
            <a:clrChange>
              <a:clrFrom>
                <a:srgbClr val="E9E6DF"/>
              </a:clrFrom>
              <a:clrTo>
                <a:srgbClr val="E9E6DF">
                  <a:alpha val="0"/>
                </a:srgbClr>
              </a:clrTo>
            </a:clrChange>
            <a:lum bright="-10000" contrast="30000"/>
          </a:blip>
          <a:srcRect l="4480"/>
          <a:stretch>
            <a:fillRect/>
          </a:stretch>
        </p:blipFill>
        <p:spPr bwMode="auto">
          <a:xfrm flipH="1">
            <a:off x="428596" y="1000108"/>
            <a:ext cx="192882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34707" t="18870" r="42074" b="40395"/>
          <a:stretch>
            <a:fillRect/>
          </a:stretch>
        </p:blipFill>
        <p:spPr bwMode="auto">
          <a:xfrm>
            <a:off x="500034" y="3857628"/>
            <a:ext cx="207170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3500430" y="500042"/>
            <a:ext cx="4143404" cy="1571636"/>
          </a:xfrm>
          <a:prstGeom prst="wedgeRoundRectCallout">
            <a:avLst>
              <a:gd name="adj1" fmla="val -68745"/>
              <a:gd name="adj2" fmla="val 47589"/>
              <a:gd name="adj3" fmla="val 16667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Думаю, что теперь вы легко выполните это задание в учебнике.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3071802" y="2428868"/>
            <a:ext cx="3214711" cy="4071966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question_md_wht_1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4643446"/>
            <a:ext cx="674597" cy="1433518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142844" y="3214686"/>
            <a:ext cx="1214446" cy="500066"/>
          </a:xfrm>
          <a:prstGeom prst="rightArrow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16200000">
            <a:off x="7822429" y="2964653"/>
            <a:ext cx="571504" cy="1214446"/>
          </a:xfrm>
          <a:prstGeom prst="upArrow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J0095690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428604"/>
            <a:ext cx="390525" cy="28575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80"/>
                            </p:stCondLst>
                            <p:childTnLst>
                              <p:par>
                                <p:cTn id="33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80"/>
                            </p:stCondLst>
                            <p:childTnLst>
                              <p:par>
                                <p:cTn id="3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94 -0.00509 L 0.16806 -0.0050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8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80"/>
                            </p:stCondLst>
                            <p:childTnLst>
                              <p:par>
                                <p:cTn id="4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-0.1191 0.0002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9" grpId="1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7999">
              <a:schemeClr val="bg2">
                <a:lumMod val="40000"/>
                <a:lumOff val="60000"/>
              </a:schemeClr>
            </a:gs>
            <a:gs pos="36000">
              <a:schemeClr val="accent3">
                <a:lumMod val="40000"/>
                <a:lumOff val="60000"/>
              </a:schemeClr>
            </a:gs>
            <a:gs pos="61000">
              <a:schemeClr val="bg2">
                <a:lumMod val="60000"/>
                <a:lumOff val="40000"/>
              </a:schemeClr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>
            <a:clrChange>
              <a:clrFrom>
                <a:srgbClr val="E9E6DF"/>
              </a:clrFrom>
              <a:clrTo>
                <a:srgbClr val="E9E6DF">
                  <a:alpha val="0"/>
                </a:srgbClr>
              </a:clrTo>
            </a:clrChange>
            <a:lum bright="-10000" contrast="30000"/>
          </a:blip>
          <a:srcRect l="4480"/>
          <a:stretch>
            <a:fillRect/>
          </a:stretch>
        </p:blipFill>
        <p:spPr bwMode="auto">
          <a:xfrm flipH="1">
            <a:off x="0" y="5500678"/>
            <a:ext cx="128588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J009569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428604"/>
            <a:ext cx="390525" cy="2857500"/>
          </a:xfrm>
          <a:prstGeom prst="rect">
            <a:avLst/>
          </a:prstGeom>
        </p:spPr>
      </p:pic>
      <p:pic>
        <p:nvPicPr>
          <p:cNvPr id="8" name="Рисунок 7" descr="C:\Documents and Settings\Администратор\Мои документы\Фрукты.bmp"/>
          <p:cNvPicPr/>
          <p:nvPr/>
        </p:nvPicPr>
        <p:blipFill>
          <a:blip r:embed="rId4">
            <a:lum contrast="20000"/>
          </a:blip>
          <a:srcRect l="2002" t="1877" r="33762" b="6434"/>
          <a:stretch>
            <a:fillRect/>
          </a:stretch>
        </p:blipFill>
        <p:spPr bwMode="auto">
          <a:xfrm>
            <a:off x="1857356" y="0"/>
            <a:ext cx="6199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1142976" y="6072206"/>
            <a:ext cx="3526010" cy="571504"/>
          </a:xfrm>
          <a:prstGeom prst="wedgeRoundRectCallout">
            <a:avLst>
              <a:gd name="adj1" fmla="val -44379"/>
              <a:gd name="adj2" fmla="val -96047"/>
              <a:gd name="adj3" fmla="val 16667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ПРОВЕРЬТЕ СЕБЯ!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34707" t="18870" r="42074" b="40395"/>
          <a:stretch>
            <a:fillRect/>
          </a:stretch>
        </p:blipFill>
        <p:spPr bwMode="auto">
          <a:xfrm flipH="1">
            <a:off x="7572396" y="3571876"/>
            <a:ext cx="128588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>
            <a:clrChange>
              <a:clrFrom>
                <a:srgbClr val="E9E6DF"/>
              </a:clrFrom>
              <a:clrTo>
                <a:srgbClr val="E9E6DF">
                  <a:alpha val="0"/>
                </a:srgbClr>
              </a:clrTo>
            </a:clrChange>
            <a:lum bright="-10000" contrast="30000"/>
          </a:blip>
          <a:srcRect l="4480"/>
          <a:stretch>
            <a:fillRect/>
          </a:stretch>
        </p:blipFill>
        <p:spPr bwMode="auto">
          <a:xfrm flipH="1">
            <a:off x="1428728" y="357166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34707" t="18870" r="42074" b="40395"/>
          <a:stretch>
            <a:fillRect/>
          </a:stretch>
        </p:blipFill>
        <p:spPr bwMode="auto">
          <a:xfrm flipH="1">
            <a:off x="6286512" y="5214950"/>
            <a:ext cx="171451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3214678" y="500042"/>
            <a:ext cx="5214974" cy="857256"/>
          </a:xfrm>
          <a:prstGeom prst="wedgeRoundRectCallout">
            <a:avLst>
              <a:gd name="adj1" fmla="val -61081"/>
              <a:gd name="adj2" fmla="val -37259"/>
              <a:gd name="adj3" fmla="val 16667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Среди фруктов и овощей есть исключения.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2393141" y="3536157"/>
            <a:ext cx="571504" cy="500066"/>
          </a:xfrm>
          <a:prstGeom prst="rightArrow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10800000">
            <a:off x="6072198" y="3429000"/>
            <a:ext cx="571504" cy="607223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J009569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28604"/>
            <a:ext cx="390525" cy="2857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43042" y="2214554"/>
            <a:ext cx="2000264" cy="919401"/>
          </a:xfrm>
          <a:prstGeom prst="trapezoid">
            <a:avLst/>
          </a:prstGeom>
          <a:solidFill>
            <a:srgbClr val="00206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Сладкие овощи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286380" y="2214554"/>
            <a:ext cx="2071702" cy="887254"/>
          </a:xfrm>
          <a:prstGeom prst="trapezoi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Несладкие фрукты</a:t>
            </a:r>
            <a:endParaRPr lang="ru-RU" sz="2400" dirty="0"/>
          </a:p>
        </p:txBody>
      </p:sp>
      <p:pic>
        <p:nvPicPr>
          <p:cNvPr id="16" name="Рисунок 15" descr="f1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4000504"/>
            <a:ext cx="2000264" cy="2000264"/>
          </a:xfrm>
          <a:prstGeom prst="rect">
            <a:avLst/>
          </a:prstGeom>
        </p:spPr>
      </p:pic>
      <p:pic>
        <p:nvPicPr>
          <p:cNvPr id="17" name="Рисунок 16" descr="J0095710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446" y="5643578"/>
            <a:ext cx="1170223" cy="857256"/>
          </a:xfrm>
          <a:prstGeom prst="rect">
            <a:avLst/>
          </a:prstGeom>
        </p:spPr>
      </p:pic>
      <p:pic>
        <p:nvPicPr>
          <p:cNvPr id="18" name="Рисунок 17" descr="WRCARROT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7422" y="4000504"/>
            <a:ext cx="1357322" cy="1669799"/>
          </a:xfrm>
          <a:prstGeom prst="rect">
            <a:avLst/>
          </a:prstGeom>
        </p:spPr>
      </p:pic>
      <p:pic>
        <p:nvPicPr>
          <p:cNvPr id="4098" name="Picture 2" descr="E:\Картинки\Анимированные рисунки по темам\Еда\3\lemons.gif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929066"/>
            <a:ext cx="3052127" cy="14751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15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65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15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1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clrChange>
              <a:clrFrom>
                <a:srgbClr val="F7EBF7"/>
              </a:clrFrom>
              <a:clrTo>
                <a:srgbClr val="F7EBF7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>
            <a:off x="2285984" y="285728"/>
            <a:ext cx="1785950" cy="280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>
            <a:clrChange>
              <a:clrFrom>
                <a:srgbClr val="EEE4EF"/>
              </a:clrFrom>
              <a:clrTo>
                <a:srgbClr val="EEE4E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2143108" y="3929066"/>
            <a:ext cx="192882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500306"/>
            <a:ext cx="4786346" cy="1143000"/>
          </a:xfrm>
          <a:prstGeom prst="round2DiagRect">
            <a:avLst/>
          </a:prstGeom>
          <a:ln w="3810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Физкультминутка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«Овощ или фрукт»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4">
            <a:clrChange>
              <a:clrFrom>
                <a:srgbClr val="F3E5F2"/>
              </a:clrFrom>
              <a:clrTo>
                <a:srgbClr val="F3E5F2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>
            <a:off x="0" y="357166"/>
            <a:ext cx="250029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>
            <a:clrChange>
              <a:clrFrom>
                <a:srgbClr val="F2E8F3"/>
              </a:clrFrom>
              <a:clrTo>
                <a:srgbClr val="F2E8F3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7000892" y="285728"/>
            <a:ext cx="157163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>
            <a:clrChange>
              <a:clrFrom>
                <a:srgbClr val="F3E9F4"/>
              </a:clrFrom>
              <a:clrTo>
                <a:srgbClr val="F3E9F4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6715140" y="3286124"/>
            <a:ext cx="228601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7">
            <a:clrChange>
              <a:clrFrom>
                <a:srgbClr val="EEE4EF"/>
              </a:clrFrom>
              <a:clrTo>
                <a:srgbClr val="EEE4E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4286248" y="3429000"/>
            <a:ext cx="228601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8">
            <a:clrChange>
              <a:clrFrom>
                <a:srgbClr val="F6ECF7"/>
              </a:clrFrom>
              <a:clrTo>
                <a:srgbClr val="F6ECF7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>
            <a:off x="3714744" y="285728"/>
            <a:ext cx="3643338" cy="2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9">
            <a:clrChange>
              <a:clrFrom>
                <a:srgbClr val="F0E6F1"/>
              </a:clrFrom>
              <a:clrTo>
                <a:srgbClr val="F0E6F1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>
            <a:off x="428596" y="3500438"/>
            <a:ext cx="200068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800"/>
                            </p:stCondLst>
                            <p:childTnLst>
                              <p:par>
                                <p:cTn id="12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clrChange>
              <a:clrFrom>
                <a:srgbClr val="F2E4F1"/>
              </a:clrFrom>
              <a:clrTo>
                <a:srgbClr val="F2E4F1">
                  <a:alpha val="0"/>
                </a:srgbClr>
              </a:clrTo>
            </a:clrChange>
            <a:lum bright="-20000" contrast="10000"/>
          </a:blip>
          <a:srcRect r="4560"/>
          <a:stretch>
            <a:fillRect/>
          </a:stretch>
        </p:blipFill>
        <p:spPr bwMode="auto">
          <a:xfrm>
            <a:off x="1785918" y="142852"/>
            <a:ext cx="521497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>
            <a:clrChange>
              <a:clrFrom>
                <a:srgbClr val="EDE3EE"/>
              </a:clrFrom>
              <a:clrTo>
                <a:srgbClr val="EDE3EE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75723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>
            <a:clrChange>
              <a:clrFrom>
                <a:srgbClr val="F2E8F3"/>
              </a:clrFrom>
              <a:clrTo>
                <a:srgbClr val="F2E8F3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2214546" y="1000108"/>
            <a:ext cx="514353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>
            <a:clrChange>
              <a:clrFrom>
                <a:srgbClr val="F1E7F2"/>
              </a:clrFrom>
              <a:clrTo>
                <a:srgbClr val="F1E7F2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2571736" y="428604"/>
            <a:ext cx="467096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>
            <a:clrChange>
              <a:clrFrom>
                <a:srgbClr val="F2E8F3"/>
              </a:clrFrom>
              <a:clrTo>
                <a:srgbClr val="F2E8F3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 rot="16200000" flipH="1">
            <a:off x="1428728" y="357166"/>
            <a:ext cx="6143668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>
            <a:clrChange>
              <a:clrFrom>
                <a:srgbClr val="EFE1EE"/>
              </a:clrFrom>
              <a:clrTo>
                <a:srgbClr val="EFE1EE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2857488" y="1357298"/>
            <a:ext cx="3643338" cy="412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8">
            <a:clrChange>
              <a:clrFrom>
                <a:srgbClr val="F0E6F1"/>
              </a:clrFrom>
              <a:clrTo>
                <a:srgbClr val="F0E6F1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1643042" y="2143116"/>
            <a:ext cx="457203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9">
            <a:clrChange>
              <a:clrFrom>
                <a:srgbClr val="F2E8F3"/>
              </a:clrFrom>
              <a:clrTo>
                <a:srgbClr val="F2E8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1785926"/>
            <a:ext cx="314327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071670" y="2500306"/>
            <a:ext cx="4357718" cy="1143000"/>
          </a:xfrm>
          <a:prstGeom prst="round2DiagRect">
            <a:avLst/>
          </a:prstGeom>
          <a:ln w="38100" cap="flat" cmpd="sng" algn="ctr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Физкультминутка</a:t>
            </a:r>
            <a:b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«Овощ или фрукт»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25ani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357950" y="1214422"/>
            <a:ext cx="1000132" cy="1000132"/>
          </a:xfrm>
          <a:prstGeom prst="snip2Diag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34707" t="18870" r="42074" b="40395"/>
          <a:stretch>
            <a:fillRect/>
          </a:stretch>
        </p:blipFill>
        <p:spPr bwMode="auto">
          <a:xfrm flipH="1">
            <a:off x="6643702" y="500042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ьная выноска 5"/>
          <p:cNvSpPr/>
          <p:nvPr/>
        </p:nvSpPr>
        <p:spPr>
          <a:xfrm>
            <a:off x="3000364" y="214290"/>
            <a:ext cx="3214710" cy="1428760"/>
          </a:xfrm>
          <a:prstGeom prst="wedgeEllipseCallout">
            <a:avLst>
              <a:gd name="adj1" fmla="val 71212"/>
              <a:gd name="adj2" fmla="val 456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Ребята, раскрасьте в тетради  эти овощи и фрукты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3EFEC"/>
              </a:clrFrom>
              <a:clrTo>
                <a:srgbClr val="F3EFEC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928662" y="2143116"/>
            <a:ext cx="6189657" cy="3755491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Рисунок 9" descr="J009569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500042"/>
            <a:ext cx="390525" cy="28575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4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1EDEE"/>
              </a:clrFrom>
              <a:clrTo>
                <a:srgbClr val="F1EDEE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428596" y="4500570"/>
            <a:ext cx="3465512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3F0"/>
              </a:clrFrom>
              <a:clrTo>
                <a:srgbClr val="F8F3F0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5857884" y="4500570"/>
            <a:ext cx="219075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1E9E7"/>
              </a:clrFrom>
              <a:clrTo>
                <a:srgbClr val="F1E9E7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285720" y="214290"/>
            <a:ext cx="8266770" cy="159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2643174" y="3643314"/>
            <a:ext cx="2143140" cy="1000132"/>
          </a:xfrm>
          <a:prstGeom prst="wedgeRoundRectCallout">
            <a:avLst>
              <a:gd name="adj1" fmla="val -44106"/>
              <a:gd name="adj2" fmla="val 7496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Я буду варить на обед борщ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143504" y="3500438"/>
            <a:ext cx="2286016" cy="928694"/>
          </a:xfrm>
          <a:prstGeom prst="wedgeRoundRectCallout">
            <a:avLst>
              <a:gd name="adj1" fmla="val 34621"/>
              <a:gd name="adj2" fmla="val 7928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4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А я буду варить сладкий компот!</a:t>
            </a:r>
            <a:endParaRPr lang="ru-RU" dirty="0">
              <a:ln>
                <a:solidFill>
                  <a:schemeClr val="accent4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Рисунок 12" descr="question_md_wht_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3071810"/>
            <a:ext cx="304800" cy="647700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1500166" y="1857364"/>
            <a:ext cx="6715172" cy="1000132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Подскажите из чего приготовить эти блюда?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Рисунок 14" descr="J0095690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571480"/>
            <a:ext cx="390525" cy="28575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8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Прямая со стрелкой 42"/>
          <p:cNvCxnSpPr/>
          <p:nvPr/>
        </p:nvCxnSpPr>
        <p:spPr>
          <a:xfrm rot="5400000" flipH="1" flipV="1">
            <a:off x="3286116" y="1357298"/>
            <a:ext cx="1500198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5" name="Полилиния 44"/>
          <p:cNvSpPr/>
          <p:nvPr/>
        </p:nvSpPr>
        <p:spPr>
          <a:xfrm>
            <a:off x="4118264" y="60613"/>
            <a:ext cx="1669472" cy="2557896"/>
          </a:xfrm>
          <a:custGeom>
            <a:avLst/>
            <a:gdLst>
              <a:gd name="connsiteX0" fmla="*/ 1669472 w 1669472"/>
              <a:gd name="connsiteY0" fmla="*/ 2557896 h 2557896"/>
              <a:gd name="connsiteX1" fmla="*/ 339436 w 1669472"/>
              <a:gd name="connsiteY1" fmla="*/ 1186296 h 2557896"/>
              <a:gd name="connsiteX2" fmla="*/ 131618 w 1669472"/>
              <a:gd name="connsiteY2" fmla="*/ 126423 h 2557896"/>
              <a:gd name="connsiteX3" fmla="*/ 1129145 w 1669472"/>
              <a:gd name="connsiteY3" fmla="*/ 427760 h 255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9472" h="2557896">
                <a:moveTo>
                  <a:pt x="1669472" y="2557896"/>
                </a:moveTo>
                <a:cubicBezTo>
                  <a:pt x="1132608" y="2074718"/>
                  <a:pt x="595745" y="1591541"/>
                  <a:pt x="339436" y="1186296"/>
                </a:cubicBezTo>
                <a:cubicBezTo>
                  <a:pt x="83127" y="781051"/>
                  <a:pt x="0" y="252846"/>
                  <a:pt x="131618" y="126423"/>
                </a:cubicBezTo>
                <a:cubicBezTo>
                  <a:pt x="263236" y="0"/>
                  <a:pt x="696190" y="213880"/>
                  <a:pt x="1129145" y="427760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>
            <a:off x="2071670" y="914400"/>
            <a:ext cx="3622548" cy="1756064"/>
          </a:xfrm>
          <a:custGeom>
            <a:avLst/>
            <a:gdLst>
              <a:gd name="connsiteX0" fmla="*/ 3995304 w 3995304"/>
              <a:gd name="connsiteY0" fmla="*/ 1756064 h 1756064"/>
              <a:gd name="connsiteX1" fmla="*/ 524741 w 3995304"/>
              <a:gd name="connsiteY1" fmla="*/ 467591 h 1756064"/>
              <a:gd name="connsiteX2" fmla="*/ 846859 w 3995304"/>
              <a:gd name="connsiteY2" fmla="*/ 0 h 175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5304" h="1756064">
                <a:moveTo>
                  <a:pt x="3995304" y="1756064"/>
                </a:moveTo>
                <a:cubicBezTo>
                  <a:pt x="2522393" y="1258166"/>
                  <a:pt x="1049482" y="760268"/>
                  <a:pt x="524741" y="467591"/>
                </a:cubicBezTo>
                <a:cubicBezTo>
                  <a:pt x="0" y="174914"/>
                  <a:pt x="423429" y="87457"/>
                  <a:pt x="846859" y="0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1EDEE"/>
              </a:clrFrom>
              <a:clrTo>
                <a:srgbClr val="F1EDEE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428596" y="4500570"/>
            <a:ext cx="3465512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3F0"/>
              </a:clrFrom>
              <a:clrTo>
                <a:srgbClr val="F8F3F0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5857884" y="4500570"/>
            <a:ext cx="219075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1E9E7"/>
              </a:clrFrom>
              <a:clrTo>
                <a:srgbClr val="F1E9E7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285720" y="214290"/>
            <a:ext cx="8266770" cy="159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2571736" y="3643314"/>
            <a:ext cx="2143140" cy="1000132"/>
          </a:xfrm>
          <a:prstGeom prst="wedgeRoundRectCallout">
            <a:avLst>
              <a:gd name="adj1" fmla="val -44106"/>
              <a:gd name="adj2" fmla="val 7496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Молодцы, ребята!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000628" y="3500438"/>
            <a:ext cx="2286016" cy="928694"/>
          </a:xfrm>
          <a:prstGeom prst="wedgeRoundRectCallout">
            <a:avLst>
              <a:gd name="adj1" fmla="val 34621"/>
              <a:gd name="adj2" fmla="val 7928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accent4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Как вы мне помогли!</a:t>
            </a:r>
            <a:endParaRPr lang="ru-RU" b="1" dirty="0">
              <a:ln>
                <a:solidFill>
                  <a:schemeClr val="accent4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" name="Рисунок 14" descr="J009569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571480"/>
            <a:ext cx="390525" cy="285750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857356" y="2357430"/>
            <a:ext cx="1857388" cy="1000132"/>
          </a:xfrm>
          <a:prstGeom prst="ellipse">
            <a:avLst/>
          </a:prstGeom>
          <a:solidFill>
            <a:srgbClr val="E012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БОРЩ</a:t>
            </a:r>
            <a:endParaRPr lang="ru-RU" b="1" dirty="0"/>
          </a:p>
        </p:txBody>
      </p:sp>
      <p:sp>
        <p:nvSpPr>
          <p:cNvPr id="16" name="Овал 15"/>
          <p:cNvSpPr/>
          <p:nvPr/>
        </p:nvSpPr>
        <p:spPr>
          <a:xfrm>
            <a:off x="5643570" y="2357430"/>
            <a:ext cx="2143140" cy="100013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КОМПОТ</a:t>
            </a:r>
            <a:endParaRPr lang="ru-RU" b="1" dirty="0"/>
          </a:p>
        </p:txBody>
      </p:sp>
      <p:cxnSp>
        <p:nvCxnSpPr>
          <p:cNvPr id="18" name="Прямая со стрелкой 17"/>
          <p:cNvCxnSpPr>
            <a:stCxn id="12" idx="1"/>
          </p:cNvCxnSpPr>
          <p:nvPr/>
        </p:nvCxnSpPr>
        <p:spPr>
          <a:xfrm rot="16200000" flipV="1">
            <a:off x="1527218" y="1901750"/>
            <a:ext cx="789408" cy="414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2" idx="0"/>
          </p:cNvCxnSpPr>
          <p:nvPr/>
        </p:nvCxnSpPr>
        <p:spPr>
          <a:xfrm rot="5400000" flipH="1" flipV="1">
            <a:off x="2393141" y="1893083"/>
            <a:ext cx="857256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2" idx="7"/>
          </p:cNvCxnSpPr>
          <p:nvPr/>
        </p:nvCxnSpPr>
        <p:spPr>
          <a:xfrm rot="5400000" flipH="1" flipV="1">
            <a:off x="3112598" y="1973188"/>
            <a:ext cx="860846" cy="200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3321835" y="1535893"/>
            <a:ext cx="1071570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2" idx="6"/>
          </p:cNvCxnSpPr>
          <p:nvPr/>
        </p:nvCxnSpPr>
        <p:spPr>
          <a:xfrm flipV="1">
            <a:off x="3714744" y="1571612"/>
            <a:ext cx="2643206" cy="1285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2" idx="6"/>
          </p:cNvCxnSpPr>
          <p:nvPr/>
        </p:nvCxnSpPr>
        <p:spPr>
          <a:xfrm flipV="1">
            <a:off x="3714744" y="1571612"/>
            <a:ext cx="3929090" cy="1285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Полилиния 37"/>
          <p:cNvSpPr/>
          <p:nvPr/>
        </p:nvSpPr>
        <p:spPr>
          <a:xfrm>
            <a:off x="7606145" y="384463"/>
            <a:ext cx="1071996" cy="2223655"/>
          </a:xfrm>
          <a:custGeom>
            <a:avLst/>
            <a:gdLst>
              <a:gd name="connsiteX0" fmla="*/ 0 w 1071996"/>
              <a:gd name="connsiteY0" fmla="*/ 2223655 h 2223655"/>
              <a:gd name="connsiteX1" fmla="*/ 987137 w 1071996"/>
              <a:gd name="connsiteY1" fmla="*/ 363682 h 2223655"/>
              <a:gd name="connsiteX2" fmla="*/ 509155 w 1071996"/>
              <a:gd name="connsiteY2" fmla="*/ 41564 h 2223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1996" h="2223655">
                <a:moveTo>
                  <a:pt x="0" y="2223655"/>
                </a:moveTo>
                <a:cubicBezTo>
                  <a:pt x="451139" y="1475509"/>
                  <a:pt x="902278" y="727364"/>
                  <a:pt x="987137" y="363682"/>
                </a:cubicBezTo>
                <a:cubicBezTo>
                  <a:pt x="1071996" y="0"/>
                  <a:pt x="790575" y="20782"/>
                  <a:pt x="509155" y="41564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>
            <a:off x="5663045" y="1579418"/>
            <a:ext cx="685800" cy="810491"/>
          </a:xfrm>
          <a:custGeom>
            <a:avLst/>
            <a:gdLst>
              <a:gd name="connsiteX0" fmla="*/ 685800 w 685800"/>
              <a:gd name="connsiteY0" fmla="*/ 810491 h 810491"/>
              <a:gd name="connsiteX1" fmla="*/ 0 w 685800"/>
              <a:gd name="connsiteY1" fmla="*/ 0 h 810491"/>
              <a:gd name="connsiteX2" fmla="*/ 0 w 685800"/>
              <a:gd name="connsiteY2" fmla="*/ 0 h 81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" h="810491">
                <a:moveTo>
                  <a:pt x="685800" y="810491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>
            <a:off x="5964382" y="966355"/>
            <a:ext cx="529936" cy="1413163"/>
          </a:xfrm>
          <a:custGeom>
            <a:avLst/>
            <a:gdLst>
              <a:gd name="connsiteX0" fmla="*/ 529936 w 529936"/>
              <a:gd name="connsiteY0" fmla="*/ 1413163 h 1413163"/>
              <a:gd name="connsiteX1" fmla="*/ 0 w 529936"/>
              <a:gd name="connsiteY1" fmla="*/ 0 h 1413163"/>
              <a:gd name="connsiteX2" fmla="*/ 0 w 529936"/>
              <a:gd name="connsiteY2" fmla="*/ 0 h 141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936" h="1413163">
                <a:moveTo>
                  <a:pt x="529936" y="1413163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4" grpId="0" animBg="1"/>
      <p:bldP spid="10" grpId="0" animBg="1"/>
      <p:bldP spid="11" grpId="0" animBg="1"/>
      <p:bldP spid="12" grpId="0" animBg="1"/>
      <p:bldP spid="16" grpId="0" animBg="1"/>
      <p:bldP spid="38" grpId="0" animBg="1"/>
      <p:bldP spid="39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686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397" y="-142900"/>
            <a:ext cx="9509949" cy="7215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14614" y="4576524"/>
            <a:ext cx="5929386" cy="2281476"/>
          </a:xfrm>
          <a:prstGeom prst="round2DiagRect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Когда ты идешь по тропинке лесной.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Вопросы тебя обгоняют гурьбой: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34707" t="18870" r="42074" b="40395"/>
          <a:stretch>
            <a:fillRect/>
          </a:stretch>
        </p:blipFill>
        <p:spPr bwMode="auto">
          <a:xfrm>
            <a:off x="428596" y="3857628"/>
            <a:ext cx="200792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3">
            <a:clrChange>
              <a:clrFrom>
                <a:srgbClr val="E9E6DF"/>
              </a:clrFrom>
              <a:clrTo>
                <a:srgbClr val="E9E6DF">
                  <a:alpha val="0"/>
                </a:srgbClr>
              </a:clrTo>
            </a:clrChange>
            <a:lum bright="-10000" contrast="30000"/>
          </a:blip>
          <a:srcRect l="4480"/>
          <a:stretch>
            <a:fillRect/>
          </a:stretch>
        </p:blipFill>
        <p:spPr bwMode="auto">
          <a:xfrm>
            <a:off x="5429256" y="3571876"/>
            <a:ext cx="271464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71604" y="714356"/>
            <a:ext cx="5072098" cy="2643206"/>
          </a:xfrm>
          <a:prstGeom prst="wedgeRoundRectCallout">
            <a:avLst>
              <a:gd name="adj1" fmla="val -41677"/>
              <a:gd name="adj2" fmla="val 74728"/>
              <a:gd name="adj3" fmla="val 16667"/>
            </a:avLst>
          </a:prstGeom>
          <a:scene3d>
            <a:camera prst="isometricOffAxis1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 мы так пока и не ответили на вопрос: 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почему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нужно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есть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много  овощей 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фруктов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 descr="J009569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82" y="723880"/>
            <a:ext cx="390525" cy="2857500"/>
          </a:xfrm>
          <a:prstGeom prst="rect">
            <a:avLst/>
          </a:prstGeom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2428860" y="4429132"/>
            <a:ext cx="2500330" cy="1071570"/>
          </a:xfrm>
          <a:prstGeom prst="wedgeRoundRectCallout">
            <a:avLst>
              <a:gd name="adj1" fmla="val 70179"/>
              <a:gd name="adj2" fmla="val -3540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А давай спросим у ребят!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/>
          </p:cNvPicPr>
          <p:nvPr/>
        </p:nvPicPr>
        <p:blipFill>
          <a:blip r:embed="rId2">
            <a:clrChange>
              <a:clrFrom>
                <a:srgbClr val="E9E6DF"/>
              </a:clrFrom>
              <a:clrTo>
                <a:srgbClr val="E9E6DF">
                  <a:alpha val="0"/>
                </a:srgbClr>
              </a:clrTo>
            </a:clrChange>
            <a:lum bright="-10000" contrast="30000"/>
          </a:blip>
          <a:srcRect l="4480"/>
          <a:stretch>
            <a:fillRect/>
          </a:stretch>
        </p:blipFill>
        <p:spPr bwMode="auto">
          <a:xfrm flipH="1">
            <a:off x="214282" y="3500438"/>
            <a:ext cx="271464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71670" y="214290"/>
            <a:ext cx="6572296" cy="2928958"/>
          </a:xfrm>
          <a:prstGeom prst="wedgeRoundRectCallout">
            <a:avLst>
              <a:gd name="adj1" fmla="val -36506"/>
              <a:gd name="adj2" fmla="val 70561"/>
              <a:gd name="adj3" fmla="val 16667"/>
            </a:avLst>
          </a:prstGeom>
          <a:solidFill>
            <a:srgbClr val="99FF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solidFill>
                  <a:schemeClr val="tx2"/>
                </a:solidFill>
              </a:rPr>
              <a:t>Овощей и фруктов нужно есть как можно больше, потому что в них много </a:t>
            </a:r>
            <a:r>
              <a:rPr lang="ru-RU" sz="2800" b="1" cap="none" dirty="0" smtClean="0">
                <a:solidFill>
                  <a:srgbClr val="C00000"/>
                </a:solidFill>
              </a:rPr>
              <a:t>витаминов </a:t>
            </a:r>
            <a:r>
              <a:rPr lang="ru-RU" sz="2400" b="1" cap="none" dirty="0" smtClean="0">
                <a:solidFill>
                  <a:schemeClr val="tx2"/>
                </a:solidFill>
              </a:rPr>
              <a:t>и других полезных веществ. </a:t>
            </a:r>
            <a:br>
              <a:rPr lang="ru-RU" sz="2400" b="1" cap="none" dirty="0" smtClean="0">
                <a:solidFill>
                  <a:schemeClr val="tx2"/>
                </a:solidFill>
              </a:rPr>
            </a:br>
            <a:r>
              <a:rPr lang="ru-RU" sz="2400" b="1" cap="none" dirty="0" smtClean="0">
                <a:solidFill>
                  <a:schemeClr val="tx2"/>
                </a:solidFill>
              </a:rPr>
              <a:t>Без витаминов человек болеет!</a:t>
            </a:r>
            <a:br>
              <a:rPr lang="ru-RU" sz="2400" b="1" cap="none" dirty="0" smtClean="0">
                <a:solidFill>
                  <a:schemeClr val="tx2"/>
                </a:solidFill>
              </a:rPr>
            </a:br>
            <a:r>
              <a:rPr lang="ru-RU" sz="2400" b="1" cap="none" dirty="0" smtClean="0">
                <a:solidFill>
                  <a:schemeClr val="tx2"/>
                </a:solidFill>
              </a:rPr>
              <a:t>Давайте познакомимся </a:t>
            </a:r>
            <a:br>
              <a:rPr lang="ru-RU" sz="2400" b="1" cap="none" dirty="0" smtClean="0">
                <a:solidFill>
                  <a:schemeClr val="tx2"/>
                </a:solidFill>
              </a:rPr>
            </a:br>
            <a:r>
              <a:rPr lang="ru-RU" sz="2400" b="1" cap="none" dirty="0" smtClean="0">
                <a:solidFill>
                  <a:schemeClr val="tx2"/>
                </a:solidFill>
              </a:rPr>
              <a:t>с  </a:t>
            </a:r>
            <a:r>
              <a:rPr lang="ru-RU" sz="2400" b="1" cap="none" dirty="0" smtClean="0">
                <a:solidFill>
                  <a:schemeClr val="accent3">
                    <a:lumMod val="75000"/>
                  </a:schemeClr>
                </a:solidFill>
              </a:rPr>
              <a:t>братьями-витаминами</a:t>
            </a:r>
            <a:r>
              <a:rPr lang="ru-RU" sz="2400" b="1" cap="none" dirty="0" smtClean="0">
                <a:solidFill>
                  <a:schemeClr val="tx2"/>
                </a:solidFill>
              </a:rPr>
              <a:t>.</a:t>
            </a:r>
            <a:endParaRPr lang="ru-RU" sz="2400" b="1" cap="none" dirty="0">
              <a:solidFill>
                <a:schemeClr val="tx2"/>
              </a:solidFill>
            </a:endParaRPr>
          </a:p>
        </p:txBody>
      </p:sp>
      <p:pic>
        <p:nvPicPr>
          <p:cNvPr id="6" name="Содержимое 3"/>
          <p:cNvPicPr>
            <a:picLocks noGrp="1"/>
          </p:cNvPicPr>
          <p:nvPr>
            <p:ph sz="quarter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34707" t="18870" r="42074" b="40395"/>
          <a:stretch>
            <a:fillRect/>
          </a:stretch>
        </p:blipFill>
        <p:spPr bwMode="auto">
          <a:xfrm flipH="1">
            <a:off x="5572132" y="3643314"/>
            <a:ext cx="200792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7" name="Рисунок 6" descr="J009569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82" y="723880"/>
            <a:ext cx="390525" cy="2857500"/>
          </a:xfrm>
          <a:prstGeom prst="rect">
            <a:avLst/>
          </a:prstGeom>
        </p:spPr>
      </p:pic>
      <p:pic>
        <p:nvPicPr>
          <p:cNvPr id="4098" name="Picture 2" descr="C:\Documents and Settings\Администратор\Мои документы\Полезные материалы\витамины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4143380"/>
            <a:ext cx="1428760" cy="1808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90000" dist="50800" dir="5400000" sy="-100000" algn="bl" rotWithShape="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60000"/>
                <a:lumOff val="40000"/>
              </a:schemeClr>
            </a:gs>
            <a:gs pos="25000">
              <a:schemeClr val="bg2">
                <a:lumMod val="60000"/>
                <a:lumOff val="40000"/>
              </a:schemeClr>
            </a:gs>
            <a:gs pos="50000">
              <a:srgbClr val="FFFF00"/>
            </a:gs>
            <a:gs pos="75000">
              <a:schemeClr val="accent3">
                <a:lumMod val="60000"/>
                <a:lumOff val="4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/>
          </p:cNvPicPr>
          <p:nvPr/>
        </p:nvPicPr>
        <p:blipFill>
          <a:blip r:embed="rId2">
            <a:clrChange>
              <a:clrFrom>
                <a:srgbClr val="E9E6DF"/>
              </a:clrFrom>
              <a:clrTo>
                <a:srgbClr val="E9E6DF">
                  <a:alpha val="0"/>
                </a:srgbClr>
              </a:clrTo>
            </a:clrChange>
            <a:lum bright="-10000" contrast="30000"/>
          </a:blip>
          <a:srcRect l="4480"/>
          <a:stretch>
            <a:fillRect/>
          </a:stretch>
        </p:blipFill>
        <p:spPr bwMode="auto">
          <a:xfrm flipH="1">
            <a:off x="357158" y="4500570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43174" y="4857760"/>
            <a:ext cx="3786214" cy="500066"/>
          </a:xfrm>
          <a:prstGeom prst="wedgeRoundRectCallout">
            <a:avLst>
              <a:gd name="adj1" fmla="val -58608"/>
              <a:gd name="adj2" fmla="val -3231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solidFill>
                  <a:schemeClr val="tx2"/>
                </a:solidFill>
              </a:rPr>
              <a:t>Вот как их зовут.</a:t>
            </a:r>
            <a:endParaRPr lang="ru-RU" sz="2400" b="1" cap="none" dirty="0">
              <a:solidFill>
                <a:schemeClr val="tx2"/>
              </a:solidFill>
            </a:endParaRPr>
          </a:p>
        </p:txBody>
      </p:sp>
      <p:pic>
        <p:nvPicPr>
          <p:cNvPr id="6" name="Содержимое 3"/>
          <p:cNvPicPr>
            <a:picLocks noGrp="1"/>
          </p:cNvPicPr>
          <p:nvPr>
            <p:ph sz="quarter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34707" t="18870" r="42074" b="40395"/>
          <a:stretch>
            <a:fillRect/>
          </a:stretch>
        </p:blipFill>
        <p:spPr bwMode="auto">
          <a:xfrm flipH="1">
            <a:off x="6286512" y="4786322"/>
            <a:ext cx="142876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7" name="Рисунок 6" descr="J009569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82" y="723880"/>
            <a:ext cx="390525" cy="2857500"/>
          </a:xfrm>
          <a:prstGeom prst="rect">
            <a:avLst/>
          </a:prstGeom>
        </p:spPr>
      </p:pic>
      <p:sp>
        <p:nvSpPr>
          <p:cNvPr id="9" name="Блок-схема: узел 8"/>
          <p:cNvSpPr/>
          <p:nvPr/>
        </p:nvSpPr>
        <p:spPr>
          <a:xfrm>
            <a:off x="928662" y="142852"/>
            <a:ext cx="2857520" cy="2571768"/>
          </a:xfrm>
          <a:prstGeom prst="flowChartConnector">
            <a:avLst/>
          </a:prstGeom>
          <a:solidFill>
            <a:srgbClr val="0066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flood" dir="t"/>
          </a:scene3d>
          <a:sp3d extrusionH="53975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Витамин</a:t>
            </a:r>
          </a:p>
          <a:p>
            <a:pPr algn="ctr"/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3357554" y="214290"/>
            <a:ext cx="2857520" cy="2571768"/>
          </a:xfrm>
          <a:prstGeom prst="flowChartConnector">
            <a:avLst/>
          </a:prstGeom>
          <a:solidFill>
            <a:srgbClr val="0000FF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flood" dir="t"/>
          </a:scene3d>
          <a:sp3d extrusionH="53975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Витамин</a:t>
            </a:r>
          </a:p>
          <a:p>
            <a:pPr algn="ctr"/>
            <a:r>
              <a:rPr lang="ru-RU" sz="3200" dirty="0" smtClean="0"/>
              <a:t>В</a:t>
            </a:r>
            <a:endParaRPr lang="ru-RU" sz="3200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5786446" y="285728"/>
            <a:ext cx="2857520" cy="2571768"/>
          </a:xfrm>
          <a:prstGeom prst="flowChartConnector">
            <a:avLst/>
          </a:prstGeom>
          <a:solidFill>
            <a:schemeClr val="accent3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flood" dir="t"/>
          </a:scene3d>
          <a:sp3d extrusionH="539750" contourW="19050" prstMaterial="dkEdge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Витамин</a:t>
            </a:r>
          </a:p>
          <a:p>
            <a:pPr algn="ctr"/>
            <a:r>
              <a:rPr lang="ru-RU" sz="3200" dirty="0" smtClean="0"/>
              <a:t>С</a:t>
            </a:r>
            <a:endParaRPr lang="ru-RU" sz="32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928661" y="2500306"/>
            <a:ext cx="230974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Содержимое 3"/>
          <p:cNvPicPr>
            <a:picLocks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26219" t="8795" r="21343" b="7654"/>
          <a:stretch>
            <a:fillRect/>
          </a:stretch>
        </p:blipFill>
        <p:spPr bwMode="auto">
          <a:xfrm>
            <a:off x="3929058" y="2428868"/>
            <a:ext cx="135732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15315" t="24533" r="6306"/>
          <a:stretch>
            <a:fillRect/>
          </a:stretch>
        </p:blipFill>
        <p:spPr bwMode="auto">
          <a:xfrm>
            <a:off x="6143636" y="2857496"/>
            <a:ext cx="279378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75000"/>
              </a:schemeClr>
            </a:gs>
            <a:gs pos="25000">
              <a:srgbClr val="FFC000"/>
            </a:gs>
            <a:gs pos="50000">
              <a:srgbClr val="FFFF00"/>
            </a:gs>
            <a:gs pos="75000">
              <a:srgbClr val="33CC33"/>
            </a:gs>
            <a:gs pos="100000">
              <a:srgbClr val="00660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2000232" y="571480"/>
            <a:ext cx="4857784" cy="1714512"/>
          </a:xfrm>
          <a:prstGeom prst="wedgeRoundRectCallout">
            <a:avLst>
              <a:gd name="adj1" fmla="val -36909"/>
              <a:gd name="adj2" fmla="val 82404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9900"/>
              </a:solidFill>
            </a:endParaRPr>
          </a:p>
          <a:p>
            <a:pPr algn="ctr"/>
            <a:r>
              <a:rPr lang="ru-RU" b="1" dirty="0" smtClean="0">
                <a:solidFill>
                  <a:srgbClr val="009900"/>
                </a:solidFill>
              </a:rPr>
              <a:t>Я</a:t>
            </a:r>
          </a:p>
          <a:p>
            <a:pPr algn="ctr"/>
            <a:r>
              <a:rPr lang="ru-RU" b="1" dirty="0" smtClean="0">
                <a:solidFill>
                  <a:srgbClr val="009900"/>
                </a:solidFill>
              </a:rPr>
              <a:t> </a:t>
            </a:r>
            <a:r>
              <a:rPr lang="ru-RU" b="1" dirty="0" smtClean="0">
                <a:solidFill>
                  <a:schemeClr val="accent3"/>
                </a:solidFill>
              </a:rPr>
              <a:t>ВИТАМИН А</a:t>
            </a:r>
            <a:r>
              <a:rPr lang="ru-RU" b="1" dirty="0" smtClean="0">
                <a:solidFill>
                  <a:srgbClr val="009900"/>
                </a:solidFill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</a:rPr>
              <a:t>Если вы хотите хорошо расти, хорошо видеть и иметь крепкие зубы, вам нужен я!</a:t>
            </a:r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5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34707" t="18870" r="42074" b="40395"/>
          <a:stretch>
            <a:fillRect/>
          </a:stretch>
        </p:blipFill>
        <p:spPr bwMode="auto">
          <a:xfrm flipH="1">
            <a:off x="7143768" y="4857760"/>
            <a:ext cx="857256" cy="857256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7" name="Двойная стрелка вверх/вниз 6"/>
          <p:cNvSpPr/>
          <p:nvPr/>
        </p:nvSpPr>
        <p:spPr>
          <a:xfrm>
            <a:off x="8072462" y="4929198"/>
            <a:ext cx="214314" cy="7143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3"/>
          <p:cNvPicPr>
            <a:picLocks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34707" t="18870" r="42074" b="40395"/>
          <a:stretch>
            <a:fillRect/>
          </a:stretch>
        </p:blipFill>
        <p:spPr bwMode="auto">
          <a:xfrm flipH="1">
            <a:off x="4286248" y="3214686"/>
            <a:ext cx="2071702" cy="2714644"/>
          </a:xfrm>
          <a:prstGeom prst="rect">
            <a:avLst/>
          </a:prstGeom>
          <a:solidFill>
            <a:schemeClr val="tx1"/>
          </a:solidFill>
          <a:ln w="57150">
            <a:solidFill>
              <a:srgbClr val="009900"/>
            </a:solidFill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9" name="Двойная стрелка вверх/вниз 8"/>
          <p:cNvSpPr/>
          <p:nvPr/>
        </p:nvSpPr>
        <p:spPr>
          <a:xfrm>
            <a:off x="6715140" y="3286124"/>
            <a:ext cx="285752" cy="2643206"/>
          </a:xfrm>
          <a:prstGeom prst="up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36_2_3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68" y="1071546"/>
            <a:ext cx="952500" cy="85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36_2_5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1071546"/>
            <a:ext cx="952500" cy="77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J0095690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2071678"/>
            <a:ext cx="390525" cy="285750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928662" y="2928934"/>
            <a:ext cx="2857520" cy="3101642"/>
          </a:xfrm>
          <a:prstGeom prst="ellipse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Блок-схема: узел 13"/>
          <p:cNvSpPr/>
          <p:nvPr/>
        </p:nvSpPr>
        <p:spPr>
          <a:xfrm>
            <a:off x="2500298" y="714356"/>
            <a:ext cx="642942" cy="571504"/>
          </a:xfrm>
          <a:prstGeom prst="flowChartConnector">
            <a:avLst/>
          </a:prstGeom>
          <a:solidFill>
            <a:srgbClr val="0066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/>
            </a:gs>
            <a:gs pos="25000">
              <a:srgbClr val="FFC000"/>
            </a:gs>
            <a:gs pos="50000">
              <a:srgbClr val="FFFF00"/>
            </a:gs>
            <a:gs pos="75000">
              <a:srgbClr val="00FF00"/>
            </a:gs>
            <a:gs pos="100000">
              <a:srgbClr val="99FF3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2000232" y="714356"/>
            <a:ext cx="4857784" cy="1714512"/>
          </a:xfrm>
          <a:prstGeom prst="wedgeRoundRectCallout">
            <a:avLst>
              <a:gd name="adj1" fmla="val -27810"/>
              <a:gd name="adj2" fmla="val 62506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9900"/>
                </a:solidFill>
              </a:rPr>
              <a:t>  </a:t>
            </a:r>
            <a:r>
              <a:rPr lang="ru-RU" sz="2400" b="1" dirty="0" smtClean="0">
                <a:solidFill>
                  <a:srgbClr val="006600"/>
                </a:solidFill>
              </a:rPr>
              <a:t>Загляните в мою 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корзину и назовите в каких овощах и фруктах есть  </a:t>
            </a:r>
            <a:r>
              <a:rPr lang="ru-RU" sz="2400" b="1" dirty="0" smtClean="0">
                <a:solidFill>
                  <a:schemeClr val="accent3"/>
                </a:solidFill>
              </a:rPr>
              <a:t>ВИТАМИН </a:t>
            </a:r>
            <a:r>
              <a:rPr lang="ru-RU" sz="2400" b="1" dirty="0" smtClean="0">
                <a:solidFill>
                  <a:srgbClr val="006600"/>
                </a:solidFill>
              </a:rPr>
              <a:t>А</a:t>
            </a:r>
            <a:r>
              <a:rPr lang="ru-RU" sz="2400" b="1" dirty="0" smtClean="0">
                <a:solidFill>
                  <a:schemeClr val="accent3"/>
                </a:solidFill>
              </a:rPr>
              <a:t> </a:t>
            </a:r>
            <a:r>
              <a:rPr lang="ru-RU" sz="2400" b="1" dirty="0" smtClean="0">
                <a:solidFill>
                  <a:srgbClr val="009900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857224" y="2571744"/>
            <a:ext cx="3391322" cy="3681048"/>
          </a:xfrm>
          <a:prstGeom prst="ellipse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Блок-схема: узел 5"/>
          <p:cNvSpPr/>
          <p:nvPr/>
        </p:nvSpPr>
        <p:spPr>
          <a:xfrm>
            <a:off x="2214546" y="785794"/>
            <a:ext cx="642942" cy="571504"/>
          </a:xfrm>
          <a:prstGeom prst="flowChartConnector">
            <a:avLst/>
          </a:prstGeom>
          <a:solidFill>
            <a:srgbClr val="0066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" name="Содержимое 3"/>
          <p:cNvPicPr>
            <a:picLocks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34707" t="18870" r="42074" b="40395"/>
          <a:stretch>
            <a:fillRect/>
          </a:stretch>
        </p:blipFill>
        <p:spPr bwMode="auto">
          <a:xfrm flipH="1">
            <a:off x="4786314" y="3571876"/>
            <a:ext cx="171451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10" name="Рисунок 9" descr="36_2_3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000108"/>
            <a:ext cx="952500" cy="85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36_2_5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285728"/>
            <a:ext cx="952500" cy="77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J0095690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2071678"/>
            <a:ext cx="390525" cy="2857500"/>
          </a:xfrm>
          <a:prstGeom prst="rect">
            <a:avLst/>
          </a:prstGeom>
        </p:spPr>
      </p:pic>
      <p:pic>
        <p:nvPicPr>
          <p:cNvPr id="2050" name="Picture 2" descr="C:\Documents and Settings\Администратор\Мои документы\Полезные материалы\морковь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214290"/>
            <a:ext cx="1456768" cy="1238253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Мои документы\Полезные материалы\kapust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15206" y="2214554"/>
            <a:ext cx="1452566" cy="1162053"/>
          </a:xfrm>
          <a:prstGeom prst="rect">
            <a:avLst/>
          </a:prstGeom>
          <a:noFill/>
        </p:spPr>
      </p:pic>
      <p:pic>
        <p:nvPicPr>
          <p:cNvPr id="2052" name="Picture 4" descr="C:\Documents and Settings\Администратор\Мои документы\Полезные материалы\помидор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6644" y="3929066"/>
            <a:ext cx="1143000" cy="1476375"/>
          </a:xfrm>
          <a:prstGeom prst="rect">
            <a:avLst/>
          </a:prstGeom>
          <a:noFill/>
        </p:spPr>
      </p:pic>
      <p:sp>
        <p:nvSpPr>
          <p:cNvPr id="13" name="Блок-схема: узел 12"/>
          <p:cNvSpPr/>
          <p:nvPr/>
        </p:nvSpPr>
        <p:spPr>
          <a:xfrm>
            <a:off x="6858016" y="4929198"/>
            <a:ext cx="642942" cy="571504"/>
          </a:xfrm>
          <a:prstGeom prst="flowChartConnector">
            <a:avLst/>
          </a:prstGeom>
          <a:solidFill>
            <a:srgbClr val="0066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6929454" y="2857496"/>
            <a:ext cx="642942" cy="571504"/>
          </a:xfrm>
          <a:prstGeom prst="flowChartConnector">
            <a:avLst/>
          </a:prstGeom>
          <a:solidFill>
            <a:srgbClr val="0066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7072330" y="928670"/>
            <a:ext cx="642942" cy="571504"/>
          </a:xfrm>
          <a:prstGeom prst="flowChartConnector">
            <a:avLst/>
          </a:prstGeom>
          <a:solidFill>
            <a:srgbClr val="0066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chemeClr val="tx2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1285852" y="571480"/>
            <a:ext cx="6000792" cy="2357454"/>
          </a:xfrm>
          <a:prstGeom prst="wedgeRoundRectCallout">
            <a:avLst>
              <a:gd name="adj1" fmla="val 27732"/>
              <a:gd name="adj2" fmla="val 57026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Я</a:t>
            </a:r>
            <a:r>
              <a:rPr lang="ru-RU" sz="2400" b="1" dirty="0" smtClean="0">
                <a:solidFill>
                  <a:srgbClr val="009900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accent3"/>
                </a:solidFill>
              </a:rPr>
              <a:t>ВИТАМИН В</a:t>
            </a:r>
            <a:r>
              <a:rPr lang="ru-RU" sz="2400" b="1" dirty="0" smtClean="0">
                <a:solidFill>
                  <a:srgbClr val="009900"/>
                </a:solidFill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Если вы хотите быть сильными, иметь хороший аппетит и не огорчаться по пустякам,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вам нужен я!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1785918" y="785794"/>
            <a:ext cx="571504" cy="571504"/>
          </a:xfrm>
          <a:prstGeom prst="flowChartConnector">
            <a:avLst/>
          </a:prstGeom>
          <a:solidFill>
            <a:srgbClr val="0000FF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3"/>
          <p:cNvPicPr>
            <a:picLocks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34707" t="18870" r="42074" b="40395"/>
          <a:stretch>
            <a:fillRect/>
          </a:stretch>
        </p:blipFill>
        <p:spPr bwMode="auto">
          <a:xfrm>
            <a:off x="1785918" y="3643314"/>
            <a:ext cx="2428892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0000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 descr="showof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1285860"/>
            <a:ext cx="857256" cy="450060"/>
          </a:xfrm>
          <a:prstGeom prst="rect">
            <a:avLst/>
          </a:prstGeom>
        </p:spPr>
      </p:pic>
      <p:pic>
        <p:nvPicPr>
          <p:cNvPr id="15" name="Рисунок 14" descr="J009569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82" y="723880"/>
            <a:ext cx="390525" cy="28575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2500306"/>
            <a:ext cx="3060519" cy="4191212"/>
          </a:xfrm>
          <a:prstGeom prst="ellipse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6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chemeClr val="tx2">
                <a:lumMod val="75000"/>
              </a:schemeClr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1214414" y="285728"/>
            <a:ext cx="5857916" cy="2143140"/>
          </a:xfrm>
          <a:prstGeom prst="wedgeRoundRectCallout">
            <a:avLst>
              <a:gd name="adj1" fmla="val 35390"/>
              <a:gd name="adj2" fmla="val 8783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  </a:t>
            </a:r>
            <a:r>
              <a:rPr lang="ru-RU" sz="2400" b="1" dirty="0" smtClean="0">
                <a:solidFill>
                  <a:srgbClr val="0000FF"/>
                </a:solidFill>
              </a:rPr>
              <a:t>Посмотрите теперь в мою корзинку и назовите овощи и фрукты, в которых содержится</a:t>
            </a:r>
            <a:r>
              <a:rPr lang="ru-RU" sz="2400" b="1" dirty="0" smtClean="0">
                <a:solidFill>
                  <a:srgbClr val="009900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accent3"/>
                </a:solidFill>
              </a:rPr>
              <a:t>ВИТАМИН </a:t>
            </a:r>
            <a:r>
              <a:rPr lang="ru-RU" sz="2400" b="1" dirty="0" smtClean="0">
                <a:solidFill>
                  <a:srgbClr val="002060"/>
                </a:solidFill>
              </a:rPr>
              <a:t>В.</a:t>
            </a:r>
          </a:p>
        </p:txBody>
      </p:sp>
      <p:sp>
        <p:nvSpPr>
          <p:cNvPr id="6" name="Блок-схема: узел 5"/>
          <p:cNvSpPr/>
          <p:nvPr/>
        </p:nvSpPr>
        <p:spPr>
          <a:xfrm>
            <a:off x="1500166" y="500042"/>
            <a:ext cx="571504" cy="571504"/>
          </a:xfrm>
          <a:prstGeom prst="flowChartConnector">
            <a:avLst/>
          </a:prstGeom>
          <a:solidFill>
            <a:srgbClr val="0000FF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</a:t>
            </a:r>
            <a:endParaRPr lang="ru-RU" b="1" dirty="0"/>
          </a:p>
        </p:txBody>
      </p:sp>
      <p:pic>
        <p:nvPicPr>
          <p:cNvPr id="14" name="Рисунок 13" descr="showof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142852"/>
            <a:ext cx="935498" cy="491136"/>
          </a:xfrm>
          <a:prstGeom prst="rect">
            <a:avLst/>
          </a:prstGeom>
        </p:spPr>
      </p:pic>
      <p:pic>
        <p:nvPicPr>
          <p:cNvPr id="15" name="Рисунок 14" descr="J009569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82" y="723880"/>
            <a:ext cx="390525" cy="2857500"/>
          </a:xfrm>
          <a:prstGeom prst="rect">
            <a:avLst/>
          </a:prstGeom>
        </p:spPr>
      </p:pic>
      <p:pic>
        <p:nvPicPr>
          <p:cNvPr id="3074" name="Picture 2" descr="C:\Documents and Settings\Администратор\Мои документы\Полезные материалы\яблок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4357694"/>
            <a:ext cx="3466612" cy="21955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3"/>
          <p:cNvPicPr>
            <a:picLocks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34707" t="18870" r="42074" b="40395"/>
          <a:stretch>
            <a:fillRect/>
          </a:stretch>
        </p:blipFill>
        <p:spPr bwMode="auto">
          <a:xfrm flipH="1">
            <a:off x="8001024" y="500042"/>
            <a:ext cx="714380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2143116"/>
            <a:ext cx="3060519" cy="4191212"/>
          </a:xfrm>
          <a:prstGeom prst="ellipse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/>
          <p:nvPr/>
        </p:nvPicPr>
        <p:blipFill>
          <a:blip r:embed="rId7" cstate="print">
            <a:clrChange>
              <a:clrFrom>
                <a:srgbClr val="F1E7F2"/>
              </a:clrFrom>
              <a:clrTo>
                <a:srgbClr val="F1E7F2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2143108" y="2500306"/>
            <a:ext cx="150019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8">
            <a:clrChange>
              <a:clrFrom>
                <a:srgbClr val="F2E4F1"/>
              </a:clrFrom>
              <a:clrTo>
                <a:srgbClr val="F2E4F1">
                  <a:alpha val="0"/>
                </a:srgbClr>
              </a:clrTo>
            </a:clrChange>
            <a:lum bright="-20000" contrast="10000"/>
          </a:blip>
          <a:srcRect r="4560"/>
          <a:stretch>
            <a:fillRect/>
          </a:stretch>
        </p:blipFill>
        <p:spPr bwMode="auto">
          <a:xfrm>
            <a:off x="285720" y="4071942"/>
            <a:ext cx="192879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Блок-схема: узел 11"/>
          <p:cNvSpPr/>
          <p:nvPr/>
        </p:nvSpPr>
        <p:spPr>
          <a:xfrm>
            <a:off x="2000232" y="3214686"/>
            <a:ext cx="571504" cy="571504"/>
          </a:xfrm>
          <a:prstGeom prst="flowChartConnector">
            <a:avLst/>
          </a:prstGeom>
          <a:solidFill>
            <a:srgbClr val="0000FF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</a:t>
            </a:r>
            <a:endParaRPr lang="ru-RU" b="1" dirty="0"/>
          </a:p>
        </p:txBody>
      </p:sp>
      <p:sp>
        <p:nvSpPr>
          <p:cNvPr id="17" name="Блок-схема: узел 16"/>
          <p:cNvSpPr/>
          <p:nvPr/>
        </p:nvSpPr>
        <p:spPr>
          <a:xfrm>
            <a:off x="357158" y="5357826"/>
            <a:ext cx="571504" cy="571504"/>
          </a:xfrm>
          <a:prstGeom prst="flowChartConnector">
            <a:avLst/>
          </a:prstGeom>
          <a:solidFill>
            <a:srgbClr val="0000FF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</a:t>
            </a:r>
            <a:endParaRPr lang="ru-RU" b="1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4429124" y="4357694"/>
            <a:ext cx="571504" cy="571504"/>
          </a:xfrm>
          <a:prstGeom prst="flowChartConnector">
            <a:avLst/>
          </a:prstGeom>
          <a:solidFill>
            <a:srgbClr val="0000FF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</a:t>
            </a:r>
            <a:endParaRPr lang="ru-RU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2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40000"/>
                <a:lumOff val="60000"/>
              </a:schemeClr>
            </a:gs>
            <a:gs pos="45000">
              <a:schemeClr val="bg2">
                <a:lumMod val="60000"/>
                <a:lumOff val="40000"/>
              </a:schemeClr>
            </a:gs>
            <a:gs pos="70000">
              <a:schemeClr val="accent1">
                <a:lumMod val="75000"/>
              </a:schemeClr>
            </a:gs>
            <a:gs pos="100000">
              <a:srgbClr val="FF66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1785918" y="571480"/>
            <a:ext cx="5500726" cy="2286016"/>
          </a:xfrm>
          <a:prstGeom prst="wedgeRoundRectCallout">
            <a:avLst>
              <a:gd name="adj1" fmla="val -35114"/>
              <a:gd name="adj2" fmla="val 65539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9900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Я</a:t>
            </a:r>
            <a:r>
              <a:rPr lang="ru-RU" sz="2400" b="1" dirty="0" smtClean="0">
                <a:solidFill>
                  <a:srgbClr val="009900"/>
                </a:solidFill>
              </a:rPr>
              <a:t> </a:t>
            </a:r>
            <a:r>
              <a:rPr lang="ru-RU" sz="2400" b="1" dirty="0" smtClean="0">
                <a:solidFill>
                  <a:schemeClr val="accent3"/>
                </a:solidFill>
              </a:rPr>
              <a:t>ВИТАМИН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С.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Если вы хотите реже простужаться, быть бодрыми, быстрее выздоравливать, 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вам нужен я!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2071670" y="857232"/>
            <a:ext cx="571504" cy="571504"/>
          </a:xfrm>
          <a:prstGeom prst="flowChartConnector">
            <a:avLst/>
          </a:prstGeom>
          <a:solidFill>
            <a:schemeClr val="accent3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</a:t>
            </a:r>
            <a:endParaRPr lang="ru-RU" b="1" dirty="0"/>
          </a:p>
        </p:txBody>
      </p:sp>
      <p:pic>
        <p:nvPicPr>
          <p:cNvPr id="8" name="Содержимое 3"/>
          <p:cNvPicPr>
            <a:picLocks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34707" t="18870" r="42074" b="40395"/>
          <a:stretch>
            <a:fillRect/>
          </a:stretch>
        </p:blipFill>
        <p:spPr bwMode="auto">
          <a:xfrm flipH="1">
            <a:off x="6072198" y="4143380"/>
            <a:ext cx="185738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15315" t="24533" r="6306"/>
          <a:stretch>
            <a:fillRect/>
          </a:stretch>
        </p:blipFill>
        <p:spPr bwMode="auto">
          <a:xfrm>
            <a:off x="500034" y="3429000"/>
            <a:ext cx="5587570" cy="3286148"/>
          </a:xfrm>
          <a:prstGeom prst="ellipse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36_2_5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4" y="214290"/>
            <a:ext cx="923925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36_2_6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2396" y="2500306"/>
            <a:ext cx="952500" cy="104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36_2_25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571480"/>
            <a:ext cx="1047750" cy="104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36_12_1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2396" y="1428736"/>
            <a:ext cx="1047750" cy="80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J0095690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82" y="785794"/>
            <a:ext cx="390525" cy="28575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6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86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60"/>
                            </p:stCondLst>
                            <p:childTnLst>
                              <p:par>
                                <p:cTn id="4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60000"/>
                <a:lumOff val="40000"/>
              </a:schemeClr>
            </a:gs>
            <a:gs pos="45000">
              <a:schemeClr val="bg2"/>
            </a:gs>
            <a:gs pos="70000">
              <a:schemeClr val="accent4"/>
            </a:gs>
            <a:gs pos="100000">
              <a:srgbClr val="E0128D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2143108" y="285728"/>
            <a:ext cx="4929222" cy="1500198"/>
          </a:xfrm>
          <a:prstGeom prst="wedgeRoundRectCallout">
            <a:avLst>
              <a:gd name="adj1" fmla="val -50271"/>
              <a:gd name="adj2" fmla="val 148445"/>
              <a:gd name="adj3" fmla="val 16667"/>
            </a:avLst>
          </a:prstGeom>
          <a:ln w="38100"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99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Назовите-ка, ребята, 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в каких овощах и фруктах содержится </a:t>
            </a:r>
            <a:r>
              <a:rPr lang="ru-RU" sz="2400" b="1" dirty="0" smtClean="0">
                <a:solidFill>
                  <a:schemeClr val="accent3"/>
                </a:solidFill>
              </a:rPr>
              <a:t>ВИТАМИН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</a:t>
            </a:r>
            <a:r>
              <a:rPr lang="ru-RU" sz="2400" b="1" dirty="0" smtClean="0">
                <a:solidFill>
                  <a:srgbClr val="009900"/>
                </a:solidFill>
              </a:rPr>
              <a:t>.</a:t>
            </a:r>
          </a:p>
        </p:txBody>
      </p:sp>
      <p:pic>
        <p:nvPicPr>
          <p:cNvPr id="8" name="Содержимое 3"/>
          <p:cNvPicPr>
            <a:picLocks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34707" t="18870" r="42074" b="40395"/>
          <a:stretch>
            <a:fillRect/>
          </a:stretch>
        </p:blipFill>
        <p:spPr bwMode="auto">
          <a:xfrm flipH="1">
            <a:off x="6500826" y="4857760"/>
            <a:ext cx="142876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15315" t="24533" r="6306"/>
          <a:stretch>
            <a:fillRect/>
          </a:stretch>
        </p:blipFill>
        <p:spPr bwMode="auto">
          <a:xfrm>
            <a:off x="428596" y="4253136"/>
            <a:ext cx="4429156" cy="26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36_2_5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24" y="142852"/>
            <a:ext cx="642942" cy="636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36_2_6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206" y="142852"/>
            <a:ext cx="584493" cy="64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36_2_25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538" y="214290"/>
            <a:ext cx="785818" cy="785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36_12_1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2396" y="857232"/>
            <a:ext cx="761998" cy="588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J0095690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6682" y="723880"/>
            <a:ext cx="390525" cy="2857500"/>
          </a:xfrm>
          <a:prstGeom prst="rect">
            <a:avLst/>
          </a:prstGeom>
        </p:spPr>
      </p:pic>
      <p:pic>
        <p:nvPicPr>
          <p:cNvPr id="12" name="Рисунок 11" descr="lemons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9520" y="3286124"/>
            <a:ext cx="1143000" cy="552450"/>
          </a:xfrm>
          <a:prstGeom prst="rect">
            <a:avLst/>
          </a:prstGeom>
        </p:spPr>
      </p:pic>
      <p:pic>
        <p:nvPicPr>
          <p:cNvPr id="14" name="Рисунок 13" descr="f15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29256" y="5357826"/>
            <a:ext cx="1219200" cy="1219200"/>
          </a:xfrm>
          <a:prstGeom prst="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5122" name="Picture 2" descr="C:\Documents and Settings\Администратор\Мои документы\Полезные материалы\смородина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3438" y="2428868"/>
            <a:ext cx="1202026" cy="1600197"/>
          </a:xfrm>
          <a:prstGeom prst="rect">
            <a:avLst/>
          </a:prstGeom>
          <a:noFill/>
        </p:spPr>
      </p:pic>
      <p:pic>
        <p:nvPicPr>
          <p:cNvPr id="5123" name="Picture 3" descr="C:\Documents and Settings\Администратор\Мои документы\Полезные материалы\апельсин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57488" y="2714620"/>
            <a:ext cx="1571636" cy="1178727"/>
          </a:xfrm>
          <a:prstGeom prst="rect">
            <a:avLst/>
          </a:prstGeom>
          <a:noFill/>
        </p:spPr>
      </p:pic>
      <p:pic>
        <p:nvPicPr>
          <p:cNvPr id="5124" name="Picture 4" descr="C:\Documents and Settings\Администратор\Мои документы\Полезные материалы\luk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00100" y="2786058"/>
            <a:ext cx="1500198" cy="1200158"/>
          </a:xfrm>
          <a:prstGeom prst="rect">
            <a:avLst/>
          </a:prstGeom>
          <a:noFill/>
        </p:spPr>
      </p:pic>
      <p:pic>
        <p:nvPicPr>
          <p:cNvPr id="5125" name="Picture 5" descr="C:\Documents and Settings\Администратор\Мои документы\Полезные материалы\помидор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36" y="2500306"/>
            <a:ext cx="1143000" cy="1476375"/>
          </a:xfrm>
          <a:prstGeom prst="rect">
            <a:avLst/>
          </a:prstGeom>
          <a:noFill/>
        </p:spPr>
      </p:pic>
      <p:sp>
        <p:nvSpPr>
          <p:cNvPr id="18" name="Блок-схема: узел 17"/>
          <p:cNvSpPr/>
          <p:nvPr/>
        </p:nvSpPr>
        <p:spPr>
          <a:xfrm>
            <a:off x="1500166" y="3786190"/>
            <a:ext cx="571504" cy="571504"/>
          </a:xfrm>
          <a:prstGeom prst="flowChartConnector">
            <a:avLst/>
          </a:prstGeom>
          <a:solidFill>
            <a:schemeClr val="accent3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</a:t>
            </a:r>
            <a:endParaRPr lang="ru-RU" b="1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3357554" y="3786190"/>
            <a:ext cx="571504" cy="571504"/>
          </a:xfrm>
          <a:prstGeom prst="flowChartConnector">
            <a:avLst/>
          </a:prstGeom>
          <a:solidFill>
            <a:schemeClr val="accent3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</a:t>
            </a:r>
            <a:endParaRPr lang="ru-RU" b="1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5000628" y="3929066"/>
            <a:ext cx="571504" cy="571504"/>
          </a:xfrm>
          <a:prstGeom prst="flowChartConnector">
            <a:avLst/>
          </a:prstGeom>
          <a:solidFill>
            <a:schemeClr val="accent3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</a:t>
            </a:r>
            <a:endParaRPr lang="ru-RU" b="1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6429388" y="3857628"/>
            <a:ext cx="571504" cy="571504"/>
          </a:xfrm>
          <a:prstGeom prst="flowChartConnector">
            <a:avLst/>
          </a:prstGeom>
          <a:solidFill>
            <a:schemeClr val="accent3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</a:t>
            </a:r>
            <a:endParaRPr lang="ru-RU" b="1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7715272" y="3714752"/>
            <a:ext cx="571504" cy="571504"/>
          </a:xfrm>
          <a:prstGeom prst="flowChartConnector">
            <a:avLst/>
          </a:prstGeom>
          <a:solidFill>
            <a:schemeClr val="accent3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</a:t>
            </a:r>
            <a:endParaRPr lang="ru-RU" b="1" dirty="0"/>
          </a:p>
        </p:txBody>
      </p:sp>
      <p:sp>
        <p:nvSpPr>
          <p:cNvPr id="23" name="Блок-схема: узел 22"/>
          <p:cNvSpPr/>
          <p:nvPr/>
        </p:nvSpPr>
        <p:spPr>
          <a:xfrm>
            <a:off x="2285984" y="428604"/>
            <a:ext cx="571504" cy="571504"/>
          </a:xfrm>
          <a:prstGeom prst="flowChartConnector">
            <a:avLst/>
          </a:prstGeom>
          <a:solidFill>
            <a:schemeClr val="accent3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</a:t>
            </a:r>
            <a:endParaRPr lang="ru-RU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6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фруктыFit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643050"/>
            <a:ext cx="3785280" cy="2731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3"/>
          <p:cNvPicPr>
            <a:picLocks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34707" t="18870" r="42074" b="40395"/>
          <a:stretch>
            <a:fillRect/>
          </a:stretch>
        </p:blipFill>
        <p:spPr bwMode="auto">
          <a:xfrm flipH="1">
            <a:off x="6643702" y="5000636"/>
            <a:ext cx="142876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4">
            <a:clrChange>
              <a:clrFrom>
                <a:srgbClr val="E9E6DF"/>
              </a:clrFrom>
              <a:clrTo>
                <a:srgbClr val="E9E6DF">
                  <a:alpha val="0"/>
                </a:srgbClr>
              </a:clrTo>
            </a:clrChange>
            <a:lum bright="-10000" contrast="30000"/>
          </a:blip>
          <a:srcRect l="4480"/>
          <a:stretch>
            <a:fillRect/>
          </a:stretch>
        </p:blipFill>
        <p:spPr bwMode="auto">
          <a:xfrm flipH="1">
            <a:off x="785786" y="571480"/>
            <a:ext cx="207170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643306" y="142852"/>
            <a:ext cx="4572032" cy="1214446"/>
          </a:xfrm>
          <a:prstGeom prst="wedgeRoundRectCallout">
            <a:avLst>
              <a:gd name="adj1" fmla="val -68333"/>
              <a:gd name="adj2" fmla="val 2228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Теперь ты понял, почему нужно есть много овощей и фруктов?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500166" y="4572008"/>
            <a:ext cx="4572032" cy="571504"/>
          </a:xfrm>
          <a:prstGeom prst="wedgeRoundRectCallout">
            <a:avLst>
              <a:gd name="adj1" fmla="val 61894"/>
              <a:gd name="adj2" fmla="val 3704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Да. Потому что в них…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071538" y="5214950"/>
            <a:ext cx="5286412" cy="571504"/>
          </a:xfrm>
          <a:prstGeom prst="wedgeRoundRectCallout">
            <a:avLst>
              <a:gd name="adj1" fmla="val 56022"/>
              <a:gd name="adj2" fmla="val -2659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много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ВИТАМИНОВ</a:t>
            </a:r>
            <a:r>
              <a:rPr lang="ru-RU" sz="2400" b="1" dirty="0" smtClean="0">
                <a:solidFill>
                  <a:srgbClr val="0000FF"/>
                </a:solidFill>
              </a:rPr>
              <a:t>, а без них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1285852" y="5857892"/>
            <a:ext cx="4572032" cy="571504"/>
          </a:xfrm>
          <a:prstGeom prst="wedgeRoundRectCallout">
            <a:avLst>
              <a:gd name="adj1" fmla="val 68939"/>
              <a:gd name="adj2" fmla="val -6477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мы можем заболеть.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10" name="Рисунок 9" descr="J009569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682" y="723880"/>
            <a:ext cx="390525" cy="28575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33CC33"/>
            </a:gs>
            <a:gs pos="18000">
              <a:srgbClr val="FFFF00"/>
            </a:gs>
            <a:gs pos="18000">
              <a:srgbClr val="FFFF00"/>
            </a:gs>
            <a:gs pos="18000">
              <a:schemeClr val="bg2">
                <a:lumMod val="60000"/>
                <a:lumOff val="40000"/>
              </a:schemeClr>
            </a:gs>
            <a:gs pos="75000">
              <a:schemeClr val="bg1"/>
            </a:gs>
            <a:gs pos="8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mp1[1]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8501122" cy="4214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alamender2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6056613" y="3658899"/>
            <a:ext cx="1143010" cy="2826352"/>
          </a:xfrm>
          <a:prstGeom prst="rect">
            <a:avLst/>
          </a:prstGeom>
        </p:spPr>
      </p:pic>
      <p:pic>
        <p:nvPicPr>
          <p:cNvPr id="11" name="Рисунок 10" descr="Ins0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2214554"/>
            <a:ext cx="1643074" cy="1022612"/>
          </a:xfrm>
          <a:prstGeom prst="rect">
            <a:avLst/>
          </a:prstGeom>
        </p:spPr>
      </p:pic>
      <p:pic>
        <p:nvPicPr>
          <p:cNvPr id="12" name="Рисунок 11" descr="000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428604"/>
            <a:ext cx="1940610" cy="1643050"/>
          </a:xfrm>
          <a:prstGeom prst="rect">
            <a:avLst/>
          </a:prstGeom>
        </p:spPr>
      </p:pic>
      <p:sp>
        <p:nvSpPr>
          <p:cNvPr id="18" name="Волна 17"/>
          <p:cNvSpPr/>
          <p:nvPr/>
        </p:nvSpPr>
        <p:spPr>
          <a:xfrm>
            <a:off x="6072198" y="285728"/>
            <a:ext cx="2571768" cy="714380"/>
          </a:xfrm>
          <a:prstGeom prst="wave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ПОЧЕМУ?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Волна 21"/>
          <p:cNvSpPr/>
          <p:nvPr/>
        </p:nvSpPr>
        <p:spPr>
          <a:xfrm>
            <a:off x="3786182" y="1785926"/>
            <a:ext cx="1785950" cy="714380"/>
          </a:xfrm>
          <a:prstGeom prst="wav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КУДА?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Волна 25"/>
          <p:cNvSpPr/>
          <p:nvPr/>
        </p:nvSpPr>
        <p:spPr>
          <a:xfrm>
            <a:off x="5715008" y="3857628"/>
            <a:ext cx="1785950" cy="714380"/>
          </a:xfrm>
          <a:prstGeom prst="wav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ЗАЧЕМ?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8" name="Рисунок 27" descr="butterfly52[1]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500166" y="4071942"/>
            <a:ext cx="2643206" cy="2643206"/>
          </a:xfrm>
          <a:prstGeom prst="rect">
            <a:avLst/>
          </a:prstGeom>
        </p:spPr>
      </p:pic>
      <p:sp>
        <p:nvSpPr>
          <p:cNvPr id="19" name="Волна 18"/>
          <p:cNvSpPr/>
          <p:nvPr/>
        </p:nvSpPr>
        <p:spPr>
          <a:xfrm>
            <a:off x="0" y="5929330"/>
            <a:ext cx="1785950" cy="714380"/>
          </a:xfrm>
          <a:prstGeom prst="wav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ОТЧЕГО?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4" name="Рисунок 33" descr="tree_2.gif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142976" y="2143116"/>
            <a:ext cx="1482965" cy="2699172"/>
          </a:xfrm>
          <a:prstGeom prst="rect">
            <a:avLst/>
          </a:prstGeom>
        </p:spPr>
      </p:pic>
      <p:pic>
        <p:nvPicPr>
          <p:cNvPr id="35" name="Рисунок 34" descr="tree_2.gif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428660" y="1000108"/>
            <a:ext cx="2515600" cy="404815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L -0.55313 -0.0180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800"/>
                            </p:stCondLst>
                            <p:childTnLst>
                              <p:par>
                                <p:cTn id="32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5E-6 2.77556E-17 L -0.38351 0.0493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8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8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600"/>
                            </p:stCondLst>
                            <p:childTnLst>
                              <p:par>
                                <p:cTn id="47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2465 0.07639 L 0.16615 -0.017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6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96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600"/>
                            </p:stCondLst>
                            <p:childTnLst>
                              <p:par>
                                <p:cTn id="5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0.31945 0.228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11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19 -0.00139 L 0.29549 0.1979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360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35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6350"/>
                            </p:stCondLst>
                            <p:childTnLst>
                              <p:par>
                                <p:cTn id="7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8350"/>
                            </p:stCondLst>
                            <p:childTnLst>
                              <p:par>
                                <p:cTn id="7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649 0.0007 L -0.26649 0.000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2" grpId="0" animBg="1"/>
      <p:bldP spid="22" grpId="1" animBg="1"/>
      <p:bldP spid="26" grpId="0" animBg="1"/>
      <p:bldP spid="26" grpId="1" animBg="1"/>
      <p:bldP spid="19" grpId="0" animBg="1"/>
      <p:bldP spid="19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J009569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82" y="723880"/>
            <a:ext cx="390525" cy="2857500"/>
          </a:xfrm>
          <a:prstGeom prst="rect">
            <a:avLst/>
          </a:prstGeom>
        </p:spPr>
      </p:pic>
      <p:pic>
        <p:nvPicPr>
          <p:cNvPr id="11" name="Picture 3" descr="C:\Documents and Settings\Администратор\Мои документы\Полезные материалы\апельс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14290"/>
            <a:ext cx="1809763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Documents and Settings\Администратор\Мои документы\Полезные материалы\смородин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2143116"/>
            <a:ext cx="150254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5" descr="C:\Documents and Settings\Администратор\Мои документы\Полезные материалы\помидор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285992"/>
            <a:ext cx="1357322" cy="1753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C:\Documents and Settings\Администратор\Мои документы\Полезные материалы\lu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142852"/>
            <a:ext cx="1714512" cy="1371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Documents and Settings\Администратор\Мои документы\Полезные материалы\яблоки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4214818"/>
            <a:ext cx="1876178" cy="1188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3" descr="C:\Documents and Settings\Администратор\Мои документы\Полезные материалы\kapust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4429132"/>
            <a:ext cx="1857388" cy="1485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Администратор\Мои документы\Попкова-2\1100502[1]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9058" y="3429000"/>
            <a:ext cx="928694" cy="928694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Мои документы\Попкова-2\df882d6d4a270e1f17c52ebf85038ec4[1].jpg"/>
          <p:cNvPicPr>
            <a:picLocks noChangeAspect="1" noChangeArrowheads="1"/>
          </p:cNvPicPr>
          <p:nvPr/>
        </p:nvPicPr>
        <p:blipFill>
          <a:blip r:embed="rId10"/>
          <a:srcRect t="37037"/>
          <a:stretch>
            <a:fillRect/>
          </a:stretch>
        </p:blipFill>
        <p:spPr bwMode="auto">
          <a:xfrm>
            <a:off x="4357686" y="5214950"/>
            <a:ext cx="2080113" cy="1309690"/>
          </a:xfrm>
          <a:prstGeom prst="rect">
            <a:avLst/>
          </a:prstGeom>
          <a:noFill/>
        </p:spPr>
      </p:pic>
      <p:pic>
        <p:nvPicPr>
          <p:cNvPr id="1029" name="Picture 5" descr="C:\Documents and Settings\Администратор\Мои документы\Попкова-2\thumb_medium_card7_m[1]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5143512"/>
            <a:ext cx="1357322" cy="1357322"/>
          </a:xfrm>
          <a:prstGeom prst="rect">
            <a:avLst/>
          </a:prstGeom>
          <a:noFill/>
        </p:spPr>
      </p:pic>
      <p:pic>
        <p:nvPicPr>
          <p:cNvPr id="1031" name="Picture 7" descr="C:\Documents and Settings\Администратор\Мои документы\Попкова-2\40adc9ec529f37f769bab3bed4bb0899[1]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28662" y="285728"/>
            <a:ext cx="1500198" cy="1500198"/>
          </a:xfrm>
          <a:prstGeom prst="rect">
            <a:avLst/>
          </a:prstGeom>
          <a:noFill/>
        </p:spPr>
      </p:pic>
      <p:pic>
        <p:nvPicPr>
          <p:cNvPr id="1032" name="Picture 8" descr="C:\Documents and Settings\Администратор\Мои документы\Попкова-2\thumb_medium_nature062_p[1]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00892" y="285728"/>
            <a:ext cx="1571636" cy="1571636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2357422" y="1571612"/>
            <a:ext cx="4500594" cy="342902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39999">
                <a:srgbClr val="85C2FF"/>
              </a:gs>
              <a:gs pos="78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15315" t="24533" r="6306"/>
          <a:stretch>
            <a:fillRect/>
          </a:stretch>
        </p:blipFill>
        <p:spPr bwMode="auto">
          <a:xfrm>
            <a:off x="2786050" y="2000240"/>
            <a:ext cx="242937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3000364" y="2714620"/>
            <a:ext cx="2286016" cy="212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Содержимое 3"/>
          <p:cNvPicPr>
            <a:picLocks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26219" t="8795" r="21343" b="7654"/>
          <a:stretch>
            <a:fillRect/>
          </a:stretch>
        </p:blipFill>
        <p:spPr bwMode="auto">
          <a:xfrm>
            <a:off x="5143504" y="2357430"/>
            <a:ext cx="14287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Прямая со стрелкой 23"/>
          <p:cNvCxnSpPr>
            <a:stCxn id="22" idx="7"/>
          </p:cNvCxnSpPr>
          <p:nvPr/>
        </p:nvCxnSpPr>
        <p:spPr>
          <a:xfrm rot="5400000" flipH="1" flipV="1">
            <a:off x="6241664" y="1671744"/>
            <a:ext cx="359293" cy="444783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2" idx="3"/>
          </p:cNvCxnSpPr>
          <p:nvPr/>
        </p:nvCxnSpPr>
        <p:spPr>
          <a:xfrm rot="5400000">
            <a:off x="2578763" y="4491441"/>
            <a:ext cx="430731" cy="444783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>
            <a:off x="2571736" y="1714488"/>
            <a:ext cx="428628" cy="357190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072198" y="4572008"/>
            <a:ext cx="428628" cy="357190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clrChange>
              <a:clrFrom>
                <a:srgbClr val="EBE4DA"/>
              </a:clrFrom>
              <a:clrTo>
                <a:srgbClr val="EBE4DA">
                  <a:alpha val="0"/>
                </a:srgbClr>
              </a:clrTo>
            </a:clrChange>
            <a:lum bright="-10000" contrast="10000"/>
          </a:blip>
          <a:srcRect l="10254" b="4605"/>
          <a:stretch>
            <a:fillRect/>
          </a:stretch>
        </p:blipFill>
        <p:spPr bwMode="auto">
          <a:xfrm>
            <a:off x="6786578" y="2714620"/>
            <a:ext cx="200026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4214810" y="357166"/>
            <a:ext cx="4000528" cy="2000264"/>
          </a:xfrm>
          <a:prstGeom prst="wedgeRoundRectCallout">
            <a:avLst>
              <a:gd name="adj1" fmla="val 32500"/>
              <a:gd name="adj2" fmla="val 65409"/>
              <a:gd name="adj3" fmla="val 16667"/>
            </a:avLst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Теперь я знаю как быстрее вырасти!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Я буду есть лишь одну морковку, в ней много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витамина А.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Содержимое 3"/>
          <p:cNvPicPr>
            <a:picLocks/>
          </p:cNvPicPr>
          <p:nvPr/>
        </p:nvPicPr>
        <p:blipFill>
          <a:blip r:embed="rId3">
            <a:clrChange>
              <a:clrFrom>
                <a:srgbClr val="E9E6DF"/>
              </a:clrFrom>
              <a:clrTo>
                <a:srgbClr val="E9E6DF">
                  <a:alpha val="0"/>
                </a:srgbClr>
              </a:clrTo>
            </a:clrChange>
            <a:lum bright="-10000" contrast="30000"/>
          </a:blip>
          <a:srcRect l="4480"/>
          <a:stretch>
            <a:fillRect/>
          </a:stretch>
        </p:blipFill>
        <p:spPr bwMode="auto">
          <a:xfrm flipH="1">
            <a:off x="0" y="3929066"/>
            <a:ext cx="207170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2071670" y="3500438"/>
            <a:ext cx="3214710" cy="642942"/>
          </a:xfrm>
          <a:prstGeom prst="wedgeRoundRectCallout">
            <a:avLst>
              <a:gd name="adj1" fmla="val -48831"/>
              <a:gd name="adj2" fmla="val 106783"/>
              <a:gd name="adj3" fmla="val 16667"/>
            </a:avLst>
          </a:prstGeom>
          <a:gradFill flip="none" rotWithShape="1">
            <a:gsLst>
              <a:gs pos="0">
                <a:schemeClr val="dk1">
                  <a:tint val="35000"/>
                  <a:satMod val="260000"/>
                </a:schemeClr>
              </a:gs>
              <a:gs pos="30000">
                <a:schemeClr val="dk1">
                  <a:tint val="38000"/>
                  <a:satMod val="260000"/>
                </a:schemeClr>
              </a:gs>
              <a:gs pos="75000">
                <a:schemeClr val="dk1">
                  <a:tint val="55000"/>
                  <a:satMod val="255000"/>
                </a:schemeClr>
              </a:gs>
              <a:gs pos="100000">
                <a:schemeClr val="dk1">
                  <a:tint val="70000"/>
                  <a:satMod val="25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Разве это правильно? 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928926" y="4500570"/>
            <a:ext cx="3929090" cy="1500198"/>
          </a:xfrm>
          <a:prstGeom prst="wedgeRoundRectCallout">
            <a:avLst>
              <a:gd name="adj1" fmla="val -69846"/>
              <a:gd name="adj2" fmla="val -27222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Надо есть все овощи и фрукты, потому что в них разные витамины.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Рисунок 8" descr="J009569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82" y="723880"/>
            <a:ext cx="390525" cy="285750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5" cstate="print">
            <a:clrChange>
              <a:clrFrom>
                <a:srgbClr val="EBE1E9"/>
              </a:clrFrom>
              <a:clrTo>
                <a:srgbClr val="EBE1E9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785786" y="357166"/>
            <a:ext cx="21431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6" cstate="print">
            <a:clrChange>
              <a:clrFrom>
                <a:srgbClr val="F2E8F0"/>
              </a:clrFrom>
              <a:clrTo>
                <a:srgbClr val="F2E8F0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2500298" y="1643050"/>
            <a:ext cx="1928826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Блок-схема: узел 9"/>
          <p:cNvSpPr/>
          <p:nvPr/>
        </p:nvSpPr>
        <p:spPr>
          <a:xfrm>
            <a:off x="2928926" y="1071546"/>
            <a:ext cx="571504" cy="571504"/>
          </a:xfrm>
          <a:prstGeom prst="flowChartConnector">
            <a:avLst/>
          </a:prstGeom>
          <a:solidFill>
            <a:schemeClr val="accent3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</a:t>
            </a:r>
            <a:endParaRPr lang="ru-RU" b="1" dirty="0"/>
          </a:p>
        </p:txBody>
      </p:sp>
      <p:sp>
        <p:nvSpPr>
          <p:cNvPr id="13" name="Блок-схема: узел 12"/>
          <p:cNvSpPr/>
          <p:nvPr/>
        </p:nvSpPr>
        <p:spPr>
          <a:xfrm>
            <a:off x="2214546" y="1714488"/>
            <a:ext cx="571504" cy="571504"/>
          </a:xfrm>
          <a:prstGeom prst="flowChartConnector">
            <a:avLst/>
          </a:prstGeom>
          <a:solidFill>
            <a:srgbClr val="0000FF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</a:t>
            </a:r>
            <a:endParaRPr lang="ru-RU" b="1" dirty="0"/>
          </a:p>
        </p:txBody>
      </p:sp>
      <p:sp>
        <p:nvSpPr>
          <p:cNvPr id="14" name="Блок-схема: узел 13"/>
          <p:cNvSpPr/>
          <p:nvPr/>
        </p:nvSpPr>
        <p:spPr>
          <a:xfrm>
            <a:off x="1428728" y="2285992"/>
            <a:ext cx="642942" cy="571504"/>
          </a:xfrm>
          <a:prstGeom prst="flowChartConnector">
            <a:avLst/>
          </a:prstGeom>
          <a:solidFill>
            <a:srgbClr val="0066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2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2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12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clrChange>
              <a:clrFrom>
                <a:srgbClr val="EBE4DA"/>
              </a:clrFrom>
              <a:clrTo>
                <a:srgbClr val="EBE4DA">
                  <a:alpha val="0"/>
                </a:srgbClr>
              </a:clrTo>
            </a:clrChange>
            <a:lum bright="-10000" contrast="10000"/>
          </a:blip>
          <a:srcRect l="10254" b="4605"/>
          <a:stretch>
            <a:fillRect/>
          </a:stretch>
        </p:blipFill>
        <p:spPr bwMode="auto">
          <a:xfrm>
            <a:off x="6643702" y="3143248"/>
            <a:ext cx="250029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4429124" y="357166"/>
            <a:ext cx="4000528" cy="2000264"/>
          </a:xfrm>
          <a:prstGeom prst="wedgeRoundRectCallout">
            <a:avLst>
              <a:gd name="adj1" fmla="val 32500"/>
              <a:gd name="adj2" fmla="val 65409"/>
              <a:gd name="adj3" fmla="val 16667"/>
            </a:avLst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66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Ребята!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Не забывайте перед едой хорошо мыть овощи и фрукты.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Содержимое 3"/>
          <p:cNvPicPr>
            <a:picLocks/>
          </p:cNvPicPr>
          <p:nvPr/>
        </p:nvPicPr>
        <p:blipFill>
          <a:blip r:embed="rId3">
            <a:clrChange>
              <a:clrFrom>
                <a:srgbClr val="E9E6DF"/>
              </a:clrFrom>
              <a:clrTo>
                <a:srgbClr val="E9E6DF">
                  <a:alpha val="0"/>
                </a:srgbClr>
              </a:clrTo>
            </a:clrChange>
            <a:lum bright="-10000" contrast="30000"/>
          </a:blip>
          <a:srcRect l="4480"/>
          <a:stretch>
            <a:fillRect/>
          </a:stretch>
        </p:blipFill>
        <p:spPr bwMode="auto">
          <a:xfrm flipH="1">
            <a:off x="0" y="3000372"/>
            <a:ext cx="314324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2786050" y="4143380"/>
            <a:ext cx="3643338" cy="1928826"/>
          </a:xfrm>
          <a:prstGeom prst="wedgeRoundRectCallout">
            <a:avLst>
              <a:gd name="adj1" fmla="val -43559"/>
              <a:gd name="adj2" fmla="val -63651"/>
              <a:gd name="adj3" fmla="val 16667"/>
            </a:avLst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0" scaled="1"/>
            <a:tileRect/>
          </a:gradFill>
          <a:ln w="38100">
            <a:solidFill>
              <a:srgbClr val="0066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Смотрите,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Злючка - </a:t>
            </a:r>
            <a:r>
              <a:rPr lang="ru-RU" sz="2400" b="1" dirty="0" err="1" smtClean="0">
                <a:solidFill>
                  <a:srgbClr val="002060"/>
                </a:solidFill>
              </a:rPr>
              <a:t>Грязючка</a:t>
            </a:r>
            <a:r>
              <a:rPr lang="ru-RU" sz="2400" b="1" dirty="0" smtClean="0">
                <a:solidFill>
                  <a:srgbClr val="002060"/>
                </a:solidFill>
              </a:rPr>
              <a:t> пожаловала. Чему это она радуется?  Как её прогнать?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J009569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82" y="723880"/>
            <a:ext cx="390525" cy="28575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1785918" y="-214338"/>
            <a:ext cx="23622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429356" y="2643182"/>
            <a:ext cx="2714644" cy="384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/>
          <p:nvPr/>
        </p:nvPicPr>
        <p:blipFill>
          <a:blip r:embed="rId2">
            <a:clrChange>
              <a:clrFrom>
                <a:srgbClr val="EBE1E9"/>
              </a:clrFrom>
              <a:clrTo>
                <a:srgbClr val="EBE1E9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1000100" y="285728"/>
            <a:ext cx="370964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J009569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82" y="723880"/>
            <a:ext cx="390525" cy="28575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4929190" y="4500570"/>
            <a:ext cx="156186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2214546" y="4500570"/>
            <a:ext cx="2286016" cy="212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Содержимое 3"/>
          <p:cNvPicPr>
            <a:picLocks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26219" t="8795" r="21343" b="7654"/>
          <a:stretch>
            <a:fillRect/>
          </a:stretch>
        </p:blipFill>
        <p:spPr bwMode="auto">
          <a:xfrm>
            <a:off x="6858016" y="3143248"/>
            <a:ext cx="14287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15315" t="24533" r="6306"/>
          <a:stretch>
            <a:fillRect/>
          </a:stretch>
        </p:blipFill>
        <p:spPr bwMode="auto">
          <a:xfrm>
            <a:off x="214282" y="3786190"/>
            <a:ext cx="242937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Рисунок 19"/>
          <p:cNvPicPr/>
          <p:nvPr/>
        </p:nvPicPr>
        <p:blipFill>
          <a:blip r:embed="rId8">
            <a:clrChange>
              <a:clrFrom>
                <a:srgbClr val="F2E8F0"/>
              </a:clrFrom>
              <a:clrTo>
                <a:srgbClr val="F2E8F0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4500563" y="0"/>
            <a:ext cx="4143404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2500298" y="2643182"/>
            <a:ext cx="3643338" cy="1500198"/>
          </a:xfrm>
          <a:prstGeom prst="wedgeRoundRectCallout">
            <a:avLst>
              <a:gd name="adj1" fmla="val 30929"/>
              <a:gd name="adj2" fmla="val 81019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Ну, что, ребята, все узнали почему нужно есть много овощей и фруктов? 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J009569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714356"/>
            <a:ext cx="390525" cy="2857500"/>
          </a:xfrm>
          <a:prstGeom prst="rect">
            <a:avLst/>
          </a:prstGeom>
        </p:spPr>
      </p:pic>
      <p:pic>
        <p:nvPicPr>
          <p:cNvPr id="15" name="Picture 2" descr="C:\Documents and Settings\Администратор\Мои документы\Полезные материалы\яблок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14290"/>
            <a:ext cx="4511873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8" name="Picture 2" descr="C:\Documents and Settings\Администратор\Мои документы\Полезные материалы\фруктыFit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214686"/>
            <a:ext cx="3786214" cy="2839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Блок-схема: альтернативный процесс 20"/>
          <p:cNvSpPr/>
          <p:nvPr/>
        </p:nvSpPr>
        <p:spPr>
          <a:xfrm>
            <a:off x="785786" y="642918"/>
            <a:ext cx="3143272" cy="214314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Кушайте, ребята огурцы и дыни -</a:t>
            </a:r>
          </a:p>
          <a:p>
            <a:pPr algn="ctr"/>
            <a:r>
              <a:rPr lang="ru-RU" sz="2400" b="1" dirty="0" smtClean="0"/>
              <a:t>В овощах и фруктах много витаминов.</a:t>
            </a:r>
            <a:endParaRPr lang="ru-RU" sz="2400" b="1" dirty="0"/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4500562" y="3571876"/>
            <a:ext cx="4000528" cy="207170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400" b="1" dirty="0" smtClean="0"/>
              <a:t>И растите сильными,</a:t>
            </a:r>
          </a:p>
          <a:p>
            <a:pPr algn="ctr"/>
            <a:r>
              <a:rPr lang="ru-RU" sz="2400" b="1" dirty="0" smtClean="0"/>
              <a:t>Умными,  весёлыми.</a:t>
            </a:r>
          </a:p>
          <a:p>
            <a:pPr algn="ctr"/>
            <a:r>
              <a:rPr lang="ru-RU" sz="2400" b="1" dirty="0" smtClean="0"/>
              <a:t>Ешьте   витамины -</a:t>
            </a:r>
          </a:p>
          <a:p>
            <a:pPr algn="ctr"/>
            <a:r>
              <a:rPr lang="ru-RU" sz="2400" b="1" dirty="0" smtClean="0"/>
              <a:t>Будете  здоровыми!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C -0.09462 -0.1081 -0.42587 -0.12037 -0.5158 -0.02453 C -0.6059 0.0713 -0.63472 0.46736 -0.54028 0.57547 C -0.44583 0.68334 -0.03854 0.71991 0.05122 0.62408 C 0.14097 0.52848 0.09445 0.10787 8.33333E-7 -3.7037E-7 Z " pathEditMode="relative" ptsTypes="aaa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556E-6 C -0.09358 -0.11851 -0.08576 -0.44467 -3.33333E-6 -0.53494 C 0.08576 -0.62522 0.42118 -0.65994 0.51476 -0.54143 C 0.60833 -0.42291 0.64705 0.08566 0.56111 0.1757 C 0.47517 0.26575 0.09358 0.11853 -3.33333E-6 5.55556E-6 Z " pathEditMode="relative" ptsTypes="aaaaa">
                                      <p:cBhvr>
                                        <p:cTn id="1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DSC071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14290"/>
            <a:ext cx="6786610" cy="6417908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34707" t="18870" r="42074" b="40395"/>
          <a:stretch>
            <a:fillRect/>
          </a:stretch>
        </p:blipFill>
        <p:spPr bwMode="auto">
          <a:xfrm>
            <a:off x="214282" y="714356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3"/>
          <p:cNvPicPr>
            <a:picLocks/>
          </p:cNvPicPr>
          <p:nvPr/>
        </p:nvPicPr>
        <p:blipFill>
          <a:blip r:embed="rId4">
            <a:clrChange>
              <a:clrFrom>
                <a:srgbClr val="E9E6DF"/>
              </a:clrFrom>
              <a:clrTo>
                <a:srgbClr val="E9E6DF">
                  <a:alpha val="0"/>
                </a:srgbClr>
              </a:clrTo>
            </a:clrChange>
            <a:lum bright="-10000" contrast="30000"/>
          </a:blip>
          <a:srcRect l="4480"/>
          <a:stretch>
            <a:fillRect/>
          </a:stretch>
        </p:blipFill>
        <p:spPr bwMode="auto">
          <a:xfrm flipH="1">
            <a:off x="0" y="1785926"/>
            <a:ext cx="1357322" cy="148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857356" y="1857364"/>
            <a:ext cx="6929486" cy="1530548"/>
          </a:xfrm>
          <a:prstGeom prst="flowChartPunchedTap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E0128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</a:rPr>
              <a:t>До новых встреч!</a:t>
            </a:r>
            <a:endParaRPr lang="ru-RU" sz="5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44444E-6 2.59259E-6 L -0.00312 -0.25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25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5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5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150"/>
                            </p:stCondLst>
                            <p:childTnLst>
                              <p:par>
                                <p:cTn id="4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650"/>
                            </p:stCondLst>
                            <p:childTnLst>
                              <p:par>
                                <p:cTn id="4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850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00089"/>
            <a:ext cx="9576787" cy="771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6072230" cy="1285884"/>
          </a:xfrm>
          <a:prstGeom prst="round2DiagRect">
            <a:avLst/>
          </a:prstGeom>
          <a:solidFill>
            <a:schemeClr val="bg2"/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Мудрая Черепаха и Муравей Вопросик долго гуляли по лесу и проголодались.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clrChange>
              <a:clrFrom>
                <a:srgbClr val="EEE8DC"/>
              </a:clrFrom>
              <a:clrTo>
                <a:srgbClr val="EEE8DC">
                  <a:alpha val="0"/>
                </a:srgbClr>
              </a:clrTo>
            </a:clrChange>
            <a:lum bright="-20000" contrast="40000"/>
          </a:blip>
          <a:srcRect t="3985"/>
          <a:stretch>
            <a:fillRect/>
          </a:stretch>
        </p:blipFill>
        <p:spPr bwMode="auto">
          <a:xfrm flipH="1">
            <a:off x="7000892" y="3143248"/>
            <a:ext cx="2357454" cy="172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7" name="Рисунок 6" descr="J009569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143116"/>
            <a:ext cx="390525" cy="2857500"/>
          </a:xfrm>
          <a:prstGeom prst="rect">
            <a:avLst/>
          </a:prstGeom>
        </p:spPr>
      </p:pic>
      <p:pic>
        <p:nvPicPr>
          <p:cNvPr id="8" name="Содержимое 3"/>
          <p:cNvPicPr>
            <a:picLocks noGrp="1"/>
          </p:cNvPicPr>
          <p:nvPr>
            <p:ph sz="quarter" idx="1"/>
          </p:nvPr>
        </p:nvPicPr>
        <p:blipFill>
          <a:blip r:embed="rId5">
            <a:clrChange>
              <a:clrFrom>
                <a:srgbClr val="E9E6DF"/>
              </a:clrFrom>
              <a:clrTo>
                <a:srgbClr val="E9E6DF">
                  <a:alpha val="0"/>
                </a:srgbClr>
              </a:clrTo>
            </a:clrChange>
            <a:lum bright="-10000" contrast="30000"/>
          </a:blip>
          <a:srcRect l="4480"/>
          <a:stretch>
            <a:fillRect/>
          </a:stretch>
        </p:blipFill>
        <p:spPr bwMode="auto">
          <a:xfrm flipH="1">
            <a:off x="1214414" y="5357826"/>
            <a:ext cx="1869151" cy="184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20"/>
                            </p:stCondLst>
                            <p:childTnLst>
                              <p:par>
                                <p:cTn id="3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-0.17395 0.1891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20"/>
                            </p:stCondLst>
                            <p:childTnLst>
                              <p:par>
                                <p:cTn id="3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20208 -0.016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40000"/>
                <a:lumOff val="60000"/>
              </a:schemeClr>
            </a:gs>
            <a:gs pos="40000">
              <a:schemeClr val="bg2">
                <a:tint val="90000"/>
                <a:shade val="90000"/>
                <a:satMod val="120000"/>
              </a:schemeClr>
            </a:gs>
            <a:gs pos="100000">
              <a:schemeClr val="bg2">
                <a:tint val="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6143668" cy="774720"/>
          </a:xfrm>
          <a:prstGeom prst="wedgeRoundRectCallout">
            <a:avLst>
              <a:gd name="adj1" fmla="val -41129"/>
              <a:gd name="adj2" fmla="val 9334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вы любите есть?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>
            <a:clrChange>
              <a:clrFrom>
                <a:srgbClr val="E9E6DF"/>
              </a:clrFrom>
              <a:clrTo>
                <a:srgbClr val="E9E6DF">
                  <a:alpha val="0"/>
                </a:srgbClr>
              </a:clrTo>
            </a:clrChange>
          </a:blip>
          <a:srcRect l="4480"/>
          <a:stretch>
            <a:fillRect/>
          </a:stretch>
        </p:blipFill>
        <p:spPr bwMode="auto">
          <a:xfrm flipH="1">
            <a:off x="428596" y="1071546"/>
            <a:ext cx="1869151" cy="184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>
            <a:clrChange>
              <a:clrFrom>
                <a:srgbClr val="EEE8DC"/>
              </a:clrFrom>
              <a:clrTo>
                <a:srgbClr val="EEE8DC">
                  <a:alpha val="0"/>
                </a:srgbClr>
              </a:clrTo>
            </a:clrChange>
            <a:lum bright="-20000" contrast="40000"/>
          </a:blip>
          <a:srcRect t="3985"/>
          <a:stretch>
            <a:fillRect/>
          </a:stretch>
        </p:blipFill>
        <p:spPr bwMode="auto">
          <a:xfrm flipH="1">
            <a:off x="5857884" y="4643446"/>
            <a:ext cx="2357454" cy="172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7" name="Рисунок 6" descr="CHICKEN1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1214422"/>
            <a:ext cx="2143140" cy="2143140"/>
          </a:xfrm>
          <a:prstGeom prst="rect">
            <a:avLst/>
          </a:prstGeom>
        </p:spPr>
      </p:pic>
      <p:pic>
        <p:nvPicPr>
          <p:cNvPr id="8" name="Рисунок 7" descr="1-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3071810"/>
            <a:ext cx="2378779" cy="1643074"/>
          </a:xfrm>
          <a:prstGeom prst="rect">
            <a:avLst/>
          </a:prstGeom>
        </p:spPr>
      </p:pic>
      <p:pic>
        <p:nvPicPr>
          <p:cNvPr id="9" name="Рисунок 8" descr="60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3429000"/>
            <a:ext cx="1857378" cy="1857378"/>
          </a:xfrm>
          <a:prstGeom prst="rect">
            <a:avLst/>
          </a:prstGeom>
        </p:spPr>
      </p:pic>
      <p:pic>
        <p:nvPicPr>
          <p:cNvPr id="10" name="Рисунок 9" descr="s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6644" y="3429000"/>
            <a:ext cx="1285884" cy="1285884"/>
          </a:xfrm>
          <a:prstGeom prst="rect">
            <a:avLst/>
          </a:prstGeom>
        </p:spPr>
      </p:pic>
      <p:pic>
        <p:nvPicPr>
          <p:cNvPr id="11" name="Рисунок 10" descr="pizza.gif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5429264"/>
            <a:ext cx="1752608" cy="876304"/>
          </a:xfrm>
          <a:prstGeom prst="rect">
            <a:avLst/>
          </a:prstGeom>
        </p:spPr>
      </p:pic>
      <p:pic>
        <p:nvPicPr>
          <p:cNvPr id="12" name="Рисунок 11" descr="f2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0430" y="1428736"/>
            <a:ext cx="1595442" cy="1324217"/>
          </a:xfrm>
          <a:prstGeom prst="rect">
            <a:avLst/>
          </a:prstGeom>
        </p:spPr>
      </p:pic>
      <p:pic>
        <p:nvPicPr>
          <p:cNvPr id="13" name="Рисунок 12" descr="f17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4678" y="4786322"/>
            <a:ext cx="1862142" cy="1862142"/>
          </a:xfrm>
          <a:prstGeom prst="rect">
            <a:avLst/>
          </a:prstGeom>
        </p:spPr>
      </p:pic>
      <p:pic>
        <p:nvPicPr>
          <p:cNvPr id="14" name="Рисунок 13" descr="JOCUKE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57356" y="2714620"/>
            <a:ext cx="1724025" cy="752475"/>
          </a:xfrm>
          <a:prstGeom prst="rect">
            <a:avLst/>
          </a:prstGeom>
        </p:spPr>
      </p:pic>
      <p:pic>
        <p:nvPicPr>
          <p:cNvPr id="15" name="Рисунок 14" descr="J0095690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2844" y="428604"/>
            <a:ext cx="390525" cy="28575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6143668" cy="1785950"/>
          </a:xfrm>
          <a:prstGeom prst="wedgeRoundRectCallout">
            <a:avLst>
              <a:gd name="adj1" fmla="val -42610"/>
              <a:gd name="adj2" fmla="val 6578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рада, что многие из вас любят овощи и фрукты!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Их нужно есть 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как можно больше.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>
            <a:clrChange>
              <a:clrFrom>
                <a:srgbClr val="E9E6DF"/>
              </a:clrFrom>
              <a:clrTo>
                <a:srgbClr val="E9E6DF">
                  <a:alpha val="0"/>
                </a:srgbClr>
              </a:clrTo>
            </a:clrChange>
            <a:lum bright="-10000" contrast="30000"/>
          </a:blip>
          <a:srcRect l="4480"/>
          <a:stretch>
            <a:fillRect/>
          </a:stretch>
        </p:blipFill>
        <p:spPr bwMode="auto">
          <a:xfrm flipH="1">
            <a:off x="357158" y="2214554"/>
            <a:ext cx="1869151" cy="184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>
            <a:clrChange>
              <a:clrFrom>
                <a:srgbClr val="EEE8DC"/>
              </a:clrFrom>
              <a:clrTo>
                <a:srgbClr val="EEE8DC">
                  <a:alpha val="0"/>
                </a:srgbClr>
              </a:clrTo>
            </a:clrChange>
            <a:lum bright="-20000" contrast="40000"/>
          </a:blip>
          <a:srcRect t="3985" r="48485"/>
          <a:stretch>
            <a:fillRect/>
          </a:stretch>
        </p:blipFill>
        <p:spPr bwMode="auto">
          <a:xfrm flipH="1">
            <a:off x="7143768" y="4857760"/>
            <a:ext cx="1214446" cy="172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5" name="Рисунок 14" descr="фруктыFit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2214554"/>
            <a:ext cx="4786346" cy="3454298"/>
          </a:xfrm>
          <a:prstGeom prst="ellipse">
            <a:avLst/>
          </a:prstGeom>
          <a:solidFill>
            <a:srgbClr val="FFFFFF">
              <a:shade val="85000"/>
            </a:srgbClr>
          </a:solidFill>
          <a:ln w="76200">
            <a:solidFill>
              <a:srgbClr val="0000FF"/>
            </a:solidFill>
          </a:ln>
          <a:effectLst>
            <a:glow rad="101600">
              <a:srgbClr val="0070C0">
                <a:alpha val="60000"/>
              </a:srgbClr>
            </a:glo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flat" dir="t"/>
          </a:scene3d>
          <a:sp3d extrusionH="323850">
            <a:bevelT w="177800" h="38100" prst="slope"/>
            <a:bevelB prst="slope"/>
            <a:extrusionClr>
              <a:schemeClr val="accent3"/>
            </a:extrusionClr>
          </a:sp3d>
        </p:spPr>
      </p:pic>
      <p:pic>
        <p:nvPicPr>
          <p:cNvPr id="16" name="Рисунок 15" descr="APPLE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5000636"/>
            <a:ext cx="1143008" cy="1143008"/>
          </a:xfrm>
          <a:prstGeom prst="rect">
            <a:avLst/>
          </a:prstGeom>
        </p:spPr>
      </p:pic>
      <p:pic>
        <p:nvPicPr>
          <p:cNvPr id="7" name="Рисунок 6" descr="J0095690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428604"/>
            <a:ext cx="390525" cy="28575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25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250"/>
                            </p:stCondLst>
                            <p:childTnLst>
                              <p:par>
                                <p:cTn id="2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0.05399 -0.4282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-21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08073 -0.4384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-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6143668" cy="928694"/>
          </a:xfrm>
          <a:prstGeom prst="wedgeRoundRectCallout">
            <a:avLst>
              <a:gd name="adj1" fmla="val -45696"/>
              <a:gd name="adj2" fmla="val 9200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почему нужно есть много овощей и фруктов?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>
            <a:clrChange>
              <a:clrFrom>
                <a:srgbClr val="E9E6DF"/>
              </a:clrFrom>
              <a:clrTo>
                <a:srgbClr val="E9E6DF">
                  <a:alpha val="0"/>
                </a:srgbClr>
              </a:clrTo>
            </a:clrChange>
            <a:lum bright="-10000" contrast="30000"/>
          </a:blip>
          <a:srcRect l="4480"/>
          <a:stretch>
            <a:fillRect/>
          </a:stretch>
        </p:blipFill>
        <p:spPr bwMode="auto">
          <a:xfrm>
            <a:off x="6215074" y="4572008"/>
            <a:ext cx="1869151" cy="184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34707" t="18870" r="42074" b="40395"/>
          <a:stretch>
            <a:fillRect/>
          </a:stretch>
        </p:blipFill>
        <p:spPr bwMode="auto">
          <a:xfrm>
            <a:off x="714348" y="1428736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J009569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428604"/>
            <a:ext cx="390525" cy="285750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5">
            <a:clrChange>
              <a:clrFrom>
                <a:srgbClr val="EBE1E9"/>
              </a:clrFrom>
              <a:clrTo>
                <a:srgbClr val="EBE1E9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428596" y="2928934"/>
            <a:ext cx="435771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6">
            <a:clrChange>
              <a:clrFrom>
                <a:srgbClr val="F2E8F0"/>
              </a:clrFrom>
              <a:clrTo>
                <a:srgbClr val="F2E8F0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4357686" y="1285860"/>
            <a:ext cx="423184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15304" cy="3286148"/>
          </a:xfrm>
          <a:prstGeom prst="wedgeRoundRectCallout">
            <a:avLst>
              <a:gd name="adj1" fmla="val -35326"/>
              <a:gd name="adj2" fmla="val 6607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почему </a:t>
            </a:r>
            <a:b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нужно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есть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много  овощей </a:t>
            </a:r>
            <a:b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  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фруктов 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>
            <a:clrChange>
              <a:clrFrom>
                <a:srgbClr val="E9E6DF"/>
              </a:clrFrom>
              <a:clrTo>
                <a:srgbClr val="E9E6DF">
                  <a:alpha val="0"/>
                </a:srgbClr>
              </a:clrTo>
            </a:clrChange>
            <a:lum bright="-10000" contrast="30000"/>
          </a:blip>
          <a:srcRect l="4480"/>
          <a:stretch>
            <a:fillRect/>
          </a:stretch>
        </p:blipFill>
        <p:spPr bwMode="auto">
          <a:xfrm>
            <a:off x="6572264" y="4857760"/>
            <a:ext cx="1869151" cy="184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34707" t="18870" r="42074" b="40395"/>
          <a:stretch>
            <a:fillRect/>
          </a:stretch>
        </p:blipFill>
        <p:spPr bwMode="auto">
          <a:xfrm>
            <a:off x="500034" y="3714752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2285984" y="4357694"/>
            <a:ext cx="4143404" cy="1857388"/>
          </a:xfrm>
          <a:prstGeom prst="wedgeRoundRectCallout">
            <a:avLst>
              <a:gd name="adj1" fmla="val 57900"/>
              <a:gd name="adj2" fmla="val -276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Сегодня на этот вопрос мы и постараемся ответить. А для этого позовем гостей.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J009569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428604"/>
            <a:ext cx="390525" cy="28575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ЧТО ЭТО?</a:t>
            </a:r>
            <a:endParaRPr lang="ru-RU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57752" y="1643050"/>
            <a:ext cx="3643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Летом -  в огороде,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Свежие, зелёные.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А зимою – в бочке,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Крепкие солёные.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Рисунок 4" descr="ябло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714752"/>
            <a:ext cx="3722296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огурец.jpg"/>
          <p:cNvPicPr>
            <a:picLocks noChangeAspect="1"/>
          </p:cNvPicPr>
          <p:nvPr/>
        </p:nvPicPr>
        <p:blipFill>
          <a:blip r:embed="rId3"/>
          <a:srcRect r="24062"/>
          <a:stretch>
            <a:fillRect/>
          </a:stretch>
        </p:blipFill>
        <p:spPr>
          <a:xfrm rot="5400000">
            <a:off x="5437816" y="3420440"/>
            <a:ext cx="2308566" cy="3040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J009569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428604"/>
            <a:ext cx="390525" cy="2857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2910" y="1571612"/>
            <a:ext cx="4214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Само с кулачок,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Красный, жёлтый бочок.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Тронешь пальцем – гладко,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А откусишь – сладко.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4">
      <a:dk1>
        <a:srgbClr val="ACC1E8"/>
      </a:dk1>
      <a:lt1>
        <a:sysClr val="window" lastClr="FFFFFF"/>
      </a:lt1>
      <a:dk2>
        <a:srgbClr val="FFFF00"/>
      </a:dk2>
      <a:lt2>
        <a:srgbClr val="3667C4"/>
      </a:lt2>
      <a:accent1>
        <a:srgbClr val="EA6E59"/>
      </a:accent1>
      <a:accent2>
        <a:srgbClr val="7598D9"/>
      </a:accent2>
      <a:accent3>
        <a:srgbClr val="FF0000"/>
      </a:accent3>
      <a:accent4>
        <a:srgbClr val="D7361B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</TotalTime>
  <Words>558</Words>
  <Application>Microsoft Office PowerPoint</Application>
  <PresentationFormat>Экран (4:3)</PresentationFormat>
  <Paragraphs>127</Paragraphs>
  <Slides>35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Эркер</vt:lpstr>
      <vt:lpstr>Окружающий мир 1 класс</vt:lpstr>
      <vt:lpstr>Слайд 2</vt:lpstr>
      <vt:lpstr>Слайд 3</vt:lpstr>
      <vt:lpstr> Мудрая Черепаха и Муравей Вопросик долго гуляли по лесу и проголодались.</vt:lpstr>
      <vt:lpstr>Что вы любите есть?</vt:lpstr>
      <vt:lpstr>Я рада, что многие из вас любят овощи и фрукты! Их нужно есть  как можно больше.</vt:lpstr>
      <vt:lpstr>А почему нужно есть много овощей и фруктов?</vt:lpstr>
      <vt:lpstr>почему  нужно есть много  овощей  и  фруктов ?</vt:lpstr>
      <vt:lpstr>ЧТО ЭТО?</vt:lpstr>
      <vt:lpstr>Интересно, кто из них фрукт, а кто овощ?</vt:lpstr>
      <vt:lpstr>Овощи</vt:lpstr>
      <vt:lpstr>Слайд 12</vt:lpstr>
      <vt:lpstr>Слайд 13</vt:lpstr>
      <vt:lpstr>Слайд 14</vt:lpstr>
      <vt:lpstr>Физкультминутка  «Овощ или фрукт»</vt:lpstr>
      <vt:lpstr>Слайд 16</vt:lpstr>
      <vt:lpstr>Слайд 17</vt:lpstr>
      <vt:lpstr>Слайд 18</vt:lpstr>
      <vt:lpstr>Слайд 19</vt:lpstr>
      <vt:lpstr>Но мы так пока и не ответили на вопрос:  почему  нужно есть  много  овощей  и  фруктов ?</vt:lpstr>
      <vt:lpstr>Овощей и фруктов нужно есть как можно больше, потому что в них много витаминов и других полезных веществ.  Без витаминов человек болеет! Давайте познакомимся  с  братьями-витаминами.</vt:lpstr>
      <vt:lpstr>Вот как их зовут.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Customer</cp:lastModifiedBy>
  <cp:revision>144</cp:revision>
  <dcterms:created xsi:type="dcterms:W3CDTF">2009-11-22T12:52:20Z</dcterms:created>
  <dcterms:modified xsi:type="dcterms:W3CDTF">2009-12-16T10:38:19Z</dcterms:modified>
</cp:coreProperties>
</file>